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2" r:id="rId3"/>
    <p:sldId id="309" r:id="rId4"/>
    <p:sldId id="283" r:id="rId5"/>
    <p:sldId id="257" r:id="rId6"/>
    <p:sldId id="280" r:id="rId7"/>
    <p:sldId id="281" r:id="rId8"/>
    <p:sldId id="272" r:id="rId9"/>
    <p:sldId id="284" r:id="rId10"/>
    <p:sldId id="307" r:id="rId11"/>
    <p:sldId id="278" r:id="rId12"/>
    <p:sldId id="303" r:id="rId13"/>
    <p:sldId id="305" r:id="rId14"/>
    <p:sldId id="285" r:id="rId15"/>
    <p:sldId id="294" r:id="rId16"/>
    <p:sldId id="265" r:id="rId17"/>
    <p:sldId id="266" r:id="rId18"/>
    <p:sldId id="308" r:id="rId19"/>
    <p:sldId id="267" r:id="rId20"/>
    <p:sldId id="268" r:id="rId21"/>
    <p:sldId id="269" r:id="rId22"/>
    <p:sldId id="270" r:id="rId23"/>
    <p:sldId id="292" r:id="rId24"/>
    <p:sldId id="293" r:id="rId25"/>
    <p:sldId id="298" r:id="rId26"/>
    <p:sldId id="286" r:id="rId27"/>
    <p:sldId id="295" r:id="rId28"/>
    <p:sldId id="290" r:id="rId29"/>
    <p:sldId id="260" r:id="rId30"/>
    <p:sldId id="289" r:id="rId31"/>
    <p:sldId id="288" r:id="rId32"/>
    <p:sldId id="287" r:id="rId33"/>
    <p:sldId id="296" r:id="rId34"/>
    <p:sldId id="261" r:id="rId35"/>
    <p:sldId id="262" r:id="rId36"/>
    <p:sldId id="291" r:id="rId37"/>
    <p:sldId id="258" r:id="rId38"/>
    <p:sldId id="259" r:id="rId39"/>
    <p:sldId id="302" r:id="rId40"/>
    <p:sldId id="299" r:id="rId41"/>
    <p:sldId id="264" r:id="rId42"/>
    <p:sldId id="300" r:id="rId43"/>
    <p:sldId id="301" r:id="rId44"/>
    <p:sldId id="3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B5514B-EF09-47FA-9E4F-4C75B7C32539}">
          <p14:sldIdLst>
            <p14:sldId id="256"/>
            <p14:sldId id="282"/>
            <p14:sldId id="309"/>
            <p14:sldId id="283"/>
            <p14:sldId id="257"/>
            <p14:sldId id="280"/>
            <p14:sldId id="281"/>
            <p14:sldId id="272"/>
            <p14:sldId id="284"/>
            <p14:sldId id="307"/>
            <p14:sldId id="278"/>
            <p14:sldId id="303"/>
            <p14:sldId id="305"/>
          </p14:sldIdLst>
        </p14:section>
        <p14:section name="Appendix" id="{6EFB34F0-27B2-46D8-9BDE-B2C8417D9BBC}">
          <p14:sldIdLst>
            <p14:sldId id="285"/>
            <p14:sldId id="294"/>
            <p14:sldId id="265"/>
            <p14:sldId id="266"/>
            <p14:sldId id="308"/>
            <p14:sldId id="267"/>
            <p14:sldId id="268"/>
            <p14:sldId id="269"/>
            <p14:sldId id="270"/>
            <p14:sldId id="292"/>
            <p14:sldId id="293"/>
            <p14:sldId id="298"/>
            <p14:sldId id="286"/>
            <p14:sldId id="295"/>
            <p14:sldId id="290"/>
            <p14:sldId id="260"/>
            <p14:sldId id="289"/>
            <p14:sldId id="288"/>
            <p14:sldId id="287"/>
            <p14:sldId id="296"/>
            <p14:sldId id="261"/>
            <p14:sldId id="262"/>
            <p14:sldId id="291"/>
            <p14:sldId id="258"/>
            <p14:sldId id="259"/>
            <p14:sldId id="302"/>
            <p14:sldId id="299"/>
            <p14:sldId id="264"/>
            <p14:sldId id="300"/>
            <p14:sldId id="301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17" autoAdjust="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outlineViewPr>
    <p:cViewPr>
      <p:scale>
        <a:sx n="33" d="100"/>
        <a:sy n="33" d="100"/>
      </p:scale>
      <p:origin x="0" y="-45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825ACA-46B2-46BE-ADE0-9DE1944454DD}" type="doc">
      <dgm:prSet loTypeId="urn:microsoft.com/office/officeart/2005/8/layout/process5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0947E24-AB7E-4569-88B9-70C289029EB2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Gathering data on primarily financial ratios related to Nifty 500 Companies</a:t>
          </a:r>
          <a:endParaRPr lang="en-IN" sz="1200"/>
        </a:p>
      </dgm:t>
    </dgm:pt>
    <dgm:pt modelId="{C4BE2953-83CD-413B-B07C-14FFC90E2A1A}" type="parTrans" cxnId="{FBE49D3B-F969-4355-B480-C380F896005D}">
      <dgm:prSet/>
      <dgm:spPr/>
      <dgm:t>
        <a:bodyPr/>
        <a:lstStyle/>
        <a:p>
          <a:endParaRPr lang="en-IN"/>
        </a:p>
      </dgm:t>
    </dgm:pt>
    <dgm:pt modelId="{90B067BA-0E9D-4446-AFF9-66459EA4CCA2}" type="sibTrans" cxnId="{FBE49D3B-F969-4355-B480-C380F896005D}">
      <dgm:prSet/>
      <dgm:spPr/>
      <dgm:t>
        <a:bodyPr/>
        <a:lstStyle/>
        <a:p>
          <a:endParaRPr lang="en-IN"/>
        </a:p>
      </dgm:t>
    </dgm:pt>
    <dgm:pt modelId="{0E5B45E3-02C8-4106-9D0A-D6ADE365027F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Organize the data based on Macro-Sectors: Consumer, Banks and Financial Services, Commodities and Manufacturing</a:t>
          </a:r>
          <a:endParaRPr lang="en-IN" sz="1200"/>
        </a:p>
      </dgm:t>
    </dgm:pt>
    <dgm:pt modelId="{D3F350A7-CE4D-410C-A7F5-6DFEB2CC5B78}" type="parTrans" cxnId="{EE9EA624-3F79-4B8C-BBC7-BFC899E86EC8}">
      <dgm:prSet/>
      <dgm:spPr/>
      <dgm:t>
        <a:bodyPr/>
        <a:lstStyle/>
        <a:p>
          <a:endParaRPr lang="en-IN"/>
        </a:p>
      </dgm:t>
    </dgm:pt>
    <dgm:pt modelId="{A2590205-D91B-4DB5-A264-D136041623AB}" type="sibTrans" cxnId="{EE9EA624-3F79-4B8C-BBC7-BFC899E86EC8}">
      <dgm:prSet/>
      <dgm:spPr/>
      <dgm:t>
        <a:bodyPr/>
        <a:lstStyle/>
        <a:p>
          <a:endParaRPr lang="en-IN"/>
        </a:p>
      </dgm:t>
    </dgm:pt>
    <dgm:pt modelId="{2AE9177A-7E5C-4374-91BD-2FB230B7EA0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Categorizing firms as Growth and Non-Growth firms based on the Annual Adjusted Earnings per Share</a:t>
          </a:r>
          <a:endParaRPr lang="en-IN" sz="1200" dirty="0"/>
        </a:p>
      </dgm:t>
    </dgm:pt>
    <dgm:pt modelId="{F459490A-91E1-4874-B9FF-C22FB9CA2930}" type="parTrans" cxnId="{20C25A4A-3141-431F-BBD9-58481A38285B}">
      <dgm:prSet/>
      <dgm:spPr/>
      <dgm:t>
        <a:bodyPr/>
        <a:lstStyle/>
        <a:p>
          <a:endParaRPr lang="en-IN"/>
        </a:p>
      </dgm:t>
    </dgm:pt>
    <dgm:pt modelId="{60C80EC4-D739-45AB-872F-3A10B70F3502}" type="sibTrans" cxnId="{20C25A4A-3141-431F-BBD9-58481A38285B}">
      <dgm:prSet/>
      <dgm:spPr/>
      <dgm:t>
        <a:bodyPr/>
        <a:lstStyle/>
        <a:p>
          <a:endParaRPr lang="en-IN"/>
        </a:p>
      </dgm:t>
    </dgm:pt>
    <dgm:pt modelId="{898B72C1-AEB1-41B3-966A-EFB47BAA147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/>
            <a:t>All Firms above the median Adjusted Earnings Per Share have been considered as Growth (1) and the ones below have been considered as Non-Growth (0)</a:t>
          </a:r>
          <a:endParaRPr lang="en-IN" sz="1050" dirty="0"/>
        </a:p>
      </dgm:t>
    </dgm:pt>
    <dgm:pt modelId="{721DB150-D7BC-4774-B1D0-746AC39BD20A}" type="parTrans" cxnId="{6B82102D-2FF8-4925-A92B-DF6969DAF579}">
      <dgm:prSet/>
      <dgm:spPr/>
      <dgm:t>
        <a:bodyPr/>
        <a:lstStyle/>
        <a:p>
          <a:endParaRPr lang="en-IN"/>
        </a:p>
      </dgm:t>
    </dgm:pt>
    <dgm:pt modelId="{6B47ECCB-35D1-4927-975B-2999F117386A}" type="sibTrans" cxnId="{6B82102D-2FF8-4925-A92B-DF6969DAF579}">
      <dgm:prSet/>
      <dgm:spPr/>
      <dgm:t>
        <a:bodyPr/>
        <a:lstStyle/>
        <a:p>
          <a:endParaRPr lang="en-IN"/>
        </a:p>
      </dgm:t>
    </dgm:pt>
    <dgm:pt modelId="{ED52A75A-BCA0-4908-B70B-764E0B23888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/>
            <a:t>Lagging the dataset by 1 Year, for example, the Growth Category of 2019 becomes the Y-Variable to predict for the Year 2018</a:t>
          </a:r>
          <a:endParaRPr lang="en-IN" sz="1050" dirty="0"/>
        </a:p>
      </dgm:t>
    </dgm:pt>
    <dgm:pt modelId="{3AB7ABC1-935D-4A3D-993C-C3146AEBBC84}" type="parTrans" cxnId="{585D1124-97A5-4FFE-91E6-CD598FDA152B}">
      <dgm:prSet/>
      <dgm:spPr/>
      <dgm:t>
        <a:bodyPr/>
        <a:lstStyle/>
        <a:p>
          <a:endParaRPr lang="en-IN"/>
        </a:p>
      </dgm:t>
    </dgm:pt>
    <dgm:pt modelId="{D85D8167-CBCC-4D66-949E-8C8FF1D6B6FF}" type="sibTrans" cxnId="{585D1124-97A5-4FFE-91E6-CD598FDA152B}">
      <dgm:prSet/>
      <dgm:spPr/>
      <dgm:t>
        <a:bodyPr/>
        <a:lstStyle/>
        <a:p>
          <a:endParaRPr lang="en-IN"/>
        </a:p>
      </dgm:t>
    </dgm:pt>
    <dgm:pt modelId="{9B3A48DD-35DC-44D1-BEFE-58D2C96E05F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Leveraging Tableau and R to carry out exploratory data analysis</a:t>
          </a:r>
          <a:endParaRPr lang="en-IN" sz="1200" dirty="0"/>
        </a:p>
      </dgm:t>
    </dgm:pt>
    <dgm:pt modelId="{69203304-FA4D-4933-9103-6755F22B9D0C}" type="parTrans" cxnId="{E0F6B7F0-5AC9-47B9-BBD7-3D4CAF55741A}">
      <dgm:prSet/>
      <dgm:spPr/>
      <dgm:t>
        <a:bodyPr/>
        <a:lstStyle/>
        <a:p>
          <a:endParaRPr lang="en-IN"/>
        </a:p>
      </dgm:t>
    </dgm:pt>
    <dgm:pt modelId="{AE8D5F27-386F-4FAB-A935-44CE9AD65CBD}" type="sibTrans" cxnId="{E0F6B7F0-5AC9-47B9-BBD7-3D4CAF55741A}">
      <dgm:prSet/>
      <dgm:spPr/>
      <dgm:t>
        <a:bodyPr/>
        <a:lstStyle/>
        <a:p>
          <a:endParaRPr lang="en-IN"/>
        </a:p>
      </dgm:t>
    </dgm:pt>
    <dgm:pt modelId="{C6F310DA-C87B-4141-A1D9-8D2A845CB3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/>
            <a:t>Logistic Regression and Tree-Based Models such as Random Forest and RPART has been applied to predict the category to which the firm belongs to i.e. Growth or Non-Growth</a:t>
          </a:r>
          <a:endParaRPr lang="en-IN" sz="1050" dirty="0"/>
        </a:p>
      </dgm:t>
    </dgm:pt>
    <dgm:pt modelId="{E7AB6A55-30CB-434F-9247-8FE61505DE83}" type="parTrans" cxnId="{DB9A3D3A-2120-4D60-A5A5-E437A5320063}">
      <dgm:prSet/>
      <dgm:spPr/>
      <dgm:t>
        <a:bodyPr/>
        <a:lstStyle/>
        <a:p>
          <a:endParaRPr lang="en-IN"/>
        </a:p>
      </dgm:t>
    </dgm:pt>
    <dgm:pt modelId="{B7E4BCFC-13D5-4187-912D-E9AF8FA90254}" type="sibTrans" cxnId="{DB9A3D3A-2120-4D60-A5A5-E437A5320063}">
      <dgm:prSet/>
      <dgm:spPr/>
      <dgm:t>
        <a:bodyPr/>
        <a:lstStyle/>
        <a:p>
          <a:endParaRPr lang="en-IN"/>
        </a:p>
      </dgm:t>
    </dgm:pt>
    <dgm:pt modelId="{F14DFEED-8419-4689-B79B-C3CDA079975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/>
            <a:t>Linear Regression has been applied to predict the impact of significant financial ratios on the Earnings Per Share</a:t>
          </a:r>
          <a:endParaRPr lang="en-IN" sz="1050" dirty="0"/>
        </a:p>
      </dgm:t>
    </dgm:pt>
    <dgm:pt modelId="{407591C0-4992-4CB1-8E3B-314D52DE1A0D}" type="parTrans" cxnId="{19E1091F-69AC-4ED9-97BC-8B3360F99BE3}">
      <dgm:prSet/>
      <dgm:spPr/>
      <dgm:t>
        <a:bodyPr/>
        <a:lstStyle/>
        <a:p>
          <a:endParaRPr lang="en-IN"/>
        </a:p>
      </dgm:t>
    </dgm:pt>
    <dgm:pt modelId="{74125F06-D92D-4282-B064-179B94840B8D}" type="sibTrans" cxnId="{19E1091F-69AC-4ED9-97BC-8B3360F99BE3}">
      <dgm:prSet/>
      <dgm:spPr/>
      <dgm:t>
        <a:bodyPr/>
        <a:lstStyle/>
        <a:p>
          <a:endParaRPr lang="en-IN"/>
        </a:p>
      </dgm:t>
    </dgm:pt>
    <dgm:pt modelId="{C1F3F5A4-7CD1-4EF0-AC01-61829B511979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The dataset is transposed with Company names as rows and columns having the significant variables from the previous step</a:t>
          </a:r>
          <a:endParaRPr lang="en-IN" sz="1200" dirty="0"/>
        </a:p>
      </dgm:t>
    </dgm:pt>
    <dgm:pt modelId="{AE401F98-8A64-40DD-9F5C-98FC00EB0FB8}" type="parTrans" cxnId="{00F29D3B-B065-4157-8686-ABD28C8B6A3E}">
      <dgm:prSet/>
      <dgm:spPr/>
      <dgm:t>
        <a:bodyPr/>
        <a:lstStyle/>
        <a:p>
          <a:endParaRPr lang="en-IN"/>
        </a:p>
      </dgm:t>
    </dgm:pt>
    <dgm:pt modelId="{69036ECC-BF85-4CF9-8D79-A98791D320A1}" type="sibTrans" cxnId="{00F29D3B-B065-4157-8686-ABD28C8B6A3E}">
      <dgm:prSet/>
      <dgm:spPr/>
      <dgm:t>
        <a:bodyPr/>
        <a:lstStyle/>
        <a:p>
          <a:endParaRPr lang="en-IN"/>
        </a:p>
      </dgm:t>
    </dgm:pt>
    <dgm:pt modelId="{6C86215D-BF10-498B-9B31-8C02FCEE8AB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 dirty="0"/>
            <a:t>The Significant variables derived from the Logistic Regression and Tree-Based models are then converted to Slope and Average.  2018 Value of sig. variables are also considered</a:t>
          </a:r>
          <a:endParaRPr lang="en-IN" sz="1050" dirty="0"/>
        </a:p>
      </dgm:t>
    </dgm:pt>
    <dgm:pt modelId="{F21E4EC5-8CB2-4BC8-9453-F06B6D8E80BC}" type="parTrans" cxnId="{31C46E44-919A-414E-BB4F-14B1CC90AC4E}">
      <dgm:prSet/>
      <dgm:spPr/>
      <dgm:t>
        <a:bodyPr/>
        <a:lstStyle/>
        <a:p>
          <a:endParaRPr lang="en-IN"/>
        </a:p>
      </dgm:t>
    </dgm:pt>
    <dgm:pt modelId="{7739216A-857E-4F1E-A7D3-557A2E77144F}" type="sibTrans" cxnId="{31C46E44-919A-414E-BB4F-14B1CC90AC4E}">
      <dgm:prSet/>
      <dgm:spPr/>
      <dgm:t>
        <a:bodyPr/>
        <a:lstStyle/>
        <a:p>
          <a:endParaRPr lang="en-IN"/>
        </a:p>
      </dgm:t>
    </dgm:pt>
    <dgm:pt modelId="{2B152F42-65E8-48EC-8C41-5BD41C51885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050"/>
            <a:t>Logistic Regression model is applied on the Slope, Average and 2018 Variable Value to predict the growth category in 2019</a:t>
          </a:r>
          <a:endParaRPr lang="en-IN" sz="1050" dirty="0"/>
        </a:p>
      </dgm:t>
    </dgm:pt>
    <dgm:pt modelId="{EAAAEEBC-B391-47DA-85CB-D49C8A3410E7}" type="parTrans" cxnId="{FE337055-4CEE-4C2E-BC46-A91FD716210D}">
      <dgm:prSet/>
      <dgm:spPr/>
      <dgm:t>
        <a:bodyPr/>
        <a:lstStyle/>
        <a:p>
          <a:endParaRPr lang="en-IN"/>
        </a:p>
      </dgm:t>
    </dgm:pt>
    <dgm:pt modelId="{4C078C66-875A-4997-8BCF-1620A2C15C78}" type="sibTrans" cxnId="{FE337055-4CEE-4C2E-BC46-A91FD716210D}">
      <dgm:prSet/>
      <dgm:spPr/>
      <dgm:t>
        <a:bodyPr/>
        <a:lstStyle/>
        <a:p>
          <a:endParaRPr lang="en-IN"/>
        </a:p>
      </dgm:t>
    </dgm:pt>
    <dgm:pt modelId="{75B02846-0393-4275-AE83-B66C8D681FD0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/>
            <a:t>Applying Statistical Techniques and Tools such as Logistical Regression, Tree Models and Linear Regression</a:t>
          </a:r>
          <a:endParaRPr lang="en-IN" sz="1200" dirty="0"/>
        </a:p>
      </dgm:t>
    </dgm:pt>
    <dgm:pt modelId="{9DADC881-EF96-412A-A34C-5F1F5EE15475}" type="parTrans" cxnId="{CCF7897E-E60B-4075-ADD6-C6A3973568FC}">
      <dgm:prSet/>
      <dgm:spPr/>
      <dgm:t>
        <a:bodyPr/>
        <a:lstStyle/>
        <a:p>
          <a:endParaRPr lang="en-IN"/>
        </a:p>
      </dgm:t>
    </dgm:pt>
    <dgm:pt modelId="{A3E3AE7D-BA33-4E53-A050-47D0E6CBFF8C}" type="sibTrans" cxnId="{CCF7897E-E60B-4075-ADD6-C6A3973568FC}">
      <dgm:prSet/>
      <dgm:spPr/>
      <dgm:t>
        <a:bodyPr/>
        <a:lstStyle/>
        <a:p>
          <a:endParaRPr lang="en-IN"/>
        </a:p>
      </dgm:t>
    </dgm:pt>
    <dgm:pt modelId="{C6642FBE-FD32-4F01-A80C-4B9F5B68E410}" type="pres">
      <dgm:prSet presAssocID="{C1825ACA-46B2-46BE-ADE0-9DE1944454DD}" presName="diagram" presStyleCnt="0">
        <dgm:presLayoutVars>
          <dgm:dir/>
          <dgm:resizeHandles val="exact"/>
        </dgm:presLayoutVars>
      </dgm:prSet>
      <dgm:spPr/>
    </dgm:pt>
    <dgm:pt modelId="{D8AC9515-04A9-4B88-9F00-187198759974}" type="pres">
      <dgm:prSet presAssocID="{10947E24-AB7E-4569-88B9-70C289029EB2}" presName="node" presStyleLbl="node1" presStyleIdx="0" presStyleCnt="12">
        <dgm:presLayoutVars>
          <dgm:bulletEnabled val="1"/>
        </dgm:presLayoutVars>
      </dgm:prSet>
      <dgm:spPr/>
    </dgm:pt>
    <dgm:pt modelId="{04D0F98A-49F9-4CE4-A81C-DAF25A426599}" type="pres">
      <dgm:prSet presAssocID="{90B067BA-0E9D-4446-AFF9-66459EA4CCA2}" presName="sibTrans" presStyleLbl="sibTrans2D1" presStyleIdx="0" presStyleCnt="11"/>
      <dgm:spPr/>
    </dgm:pt>
    <dgm:pt modelId="{672B1CAC-6038-4364-AC5D-FC82217D2375}" type="pres">
      <dgm:prSet presAssocID="{90B067BA-0E9D-4446-AFF9-66459EA4CCA2}" presName="connectorText" presStyleLbl="sibTrans2D1" presStyleIdx="0" presStyleCnt="11"/>
      <dgm:spPr/>
    </dgm:pt>
    <dgm:pt modelId="{735BE1A8-0838-4598-9CB8-F5764DBCD4FA}" type="pres">
      <dgm:prSet presAssocID="{0E5B45E3-02C8-4106-9D0A-D6ADE365027F}" presName="node" presStyleLbl="node1" presStyleIdx="1" presStyleCnt="12">
        <dgm:presLayoutVars>
          <dgm:bulletEnabled val="1"/>
        </dgm:presLayoutVars>
      </dgm:prSet>
      <dgm:spPr/>
    </dgm:pt>
    <dgm:pt modelId="{2F3EFEE4-46BF-4E22-9F3A-260D9BA7CFFF}" type="pres">
      <dgm:prSet presAssocID="{A2590205-D91B-4DB5-A264-D136041623AB}" presName="sibTrans" presStyleLbl="sibTrans2D1" presStyleIdx="1" presStyleCnt="11"/>
      <dgm:spPr/>
    </dgm:pt>
    <dgm:pt modelId="{C0F0140C-52D4-4D46-AE9D-448655E79F9B}" type="pres">
      <dgm:prSet presAssocID="{A2590205-D91B-4DB5-A264-D136041623AB}" presName="connectorText" presStyleLbl="sibTrans2D1" presStyleIdx="1" presStyleCnt="11"/>
      <dgm:spPr/>
    </dgm:pt>
    <dgm:pt modelId="{9540F71C-CC9D-432A-B8FC-250BBBED9EB5}" type="pres">
      <dgm:prSet presAssocID="{2AE9177A-7E5C-4374-91BD-2FB230B7EA05}" presName="node" presStyleLbl="node1" presStyleIdx="2" presStyleCnt="12">
        <dgm:presLayoutVars>
          <dgm:bulletEnabled val="1"/>
        </dgm:presLayoutVars>
      </dgm:prSet>
      <dgm:spPr/>
    </dgm:pt>
    <dgm:pt modelId="{82675C16-0B88-477B-8BBF-8EAF48D0CC3C}" type="pres">
      <dgm:prSet presAssocID="{60C80EC4-D739-45AB-872F-3A10B70F3502}" presName="sibTrans" presStyleLbl="sibTrans2D1" presStyleIdx="2" presStyleCnt="11"/>
      <dgm:spPr/>
    </dgm:pt>
    <dgm:pt modelId="{2B65FA3A-7CB8-4408-A8BA-E80F9248BF2E}" type="pres">
      <dgm:prSet presAssocID="{60C80EC4-D739-45AB-872F-3A10B70F3502}" presName="connectorText" presStyleLbl="sibTrans2D1" presStyleIdx="2" presStyleCnt="11"/>
      <dgm:spPr/>
    </dgm:pt>
    <dgm:pt modelId="{346910D7-3B99-467A-846A-A3CD2F01F3DA}" type="pres">
      <dgm:prSet presAssocID="{898B72C1-AEB1-41B3-966A-EFB47BAA147D}" presName="node" presStyleLbl="node1" presStyleIdx="3" presStyleCnt="12">
        <dgm:presLayoutVars>
          <dgm:bulletEnabled val="1"/>
        </dgm:presLayoutVars>
      </dgm:prSet>
      <dgm:spPr/>
    </dgm:pt>
    <dgm:pt modelId="{33CC6D5B-D6A5-4A65-A747-4E50FB4070FA}" type="pres">
      <dgm:prSet presAssocID="{6B47ECCB-35D1-4927-975B-2999F117386A}" presName="sibTrans" presStyleLbl="sibTrans2D1" presStyleIdx="3" presStyleCnt="11"/>
      <dgm:spPr/>
    </dgm:pt>
    <dgm:pt modelId="{1E988E89-5C10-4FB2-9C28-9FD3F67E5BF2}" type="pres">
      <dgm:prSet presAssocID="{6B47ECCB-35D1-4927-975B-2999F117386A}" presName="connectorText" presStyleLbl="sibTrans2D1" presStyleIdx="3" presStyleCnt="11"/>
      <dgm:spPr/>
    </dgm:pt>
    <dgm:pt modelId="{9C4CA1DE-E328-4F65-838B-C849F3093E27}" type="pres">
      <dgm:prSet presAssocID="{ED52A75A-BCA0-4908-B70B-764E0B23888B}" presName="node" presStyleLbl="node1" presStyleIdx="4" presStyleCnt="12">
        <dgm:presLayoutVars>
          <dgm:bulletEnabled val="1"/>
        </dgm:presLayoutVars>
      </dgm:prSet>
      <dgm:spPr/>
    </dgm:pt>
    <dgm:pt modelId="{6D7D19A0-7496-43DD-AA7B-9DA35D5BF476}" type="pres">
      <dgm:prSet presAssocID="{D85D8167-CBCC-4D66-949E-8C8FF1D6B6FF}" presName="sibTrans" presStyleLbl="sibTrans2D1" presStyleIdx="4" presStyleCnt="11"/>
      <dgm:spPr/>
    </dgm:pt>
    <dgm:pt modelId="{0639F855-4FD8-4FE9-B862-AC4EA8DC8A68}" type="pres">
      <dgm:prSet presAssocID="{D85D8167-CBCC-4D66-949E-8C8FF1D6B6FF}" presName="connectorText" presStyleLbl="sibTrans2D1" presStyleIdx="4" presStyleCnt="11"/>
      <dgm:spPr/>
    </dgm:pt>
    <dgm:pt modelId="{7E1550EB-1AE8-4CA5-B21A-41853468D88A}" type="pres">
      <dgm:prSet presAssocID="{9B3A48DD-35DC-44D1-BEFE-58D2C96E05F4}" presName="node" presStyleLbl="node1" presStyleIdx="5" presStyleCnt="12">
        <dgm:presLayoutVars>
          <dgm:bulletEnabled val="1"/>
        </dgm:presLayoutVars>
      </dgm:prSet>
      <dgm:spPr/>
    </dgm:pt>
    <dgm:pt modelId="{3D2CB6D4-EE6A-4E25-9C0E-69637A71DBE9}" type="pres">
      <dgm:prSet presAssocID="{AE8D5F27-386F-4FAB-A935-44CE9AD65CBD}" presName="sibTrans" presStyleLbl="sibTrans2D1" presStyleIdx="5" presStyleCnt="11"/>
      <dgm:spPr/>
    </dgm:pt>
    <dgm:pt modelId="{6AF283E6-56E6-4EF6-BA6F-ECE42D4631ED}" type="pres">
      <dgm:prSet presAssocID="{AE8D5F27-386F-4FAB-A935-44CE9AD65CBD}" presName="connectorText" presStyleLbl="sibTrans2D1" presStyleIdx="5" presStyleCnt="11"/>
      <dgm:spPr/>
    </dgm:pt>
    <dgm:pt modelId="{736B040F-BE3A-43D7-9711-3CD0A79CC8DE}" type="pres">
      <dgm:prSet presAssocID="{75B02846-0393-4275-AE83-B66C8D681FD0}" presName="node" presStyleLbl="node1" presStyleIdx="6" presStyleCnt="12">
        <dgm:presLayoutVars>
          <dgm:bulletEnabled val="1"/>
        </dgm:presLayoutVars>
      </dgm:prSet>
      <dgm:spPr/>
    </dgm:pt>
    <dgm:pt modelId="{AE01AC00-67B1-421B-82F1-2B160759BB5E}" type="pres">
      <dgm:prSet presAssocID="{A3E3AE7D-BA33-4E53-A050-47D0E6CBFF8C}" presName="sibTrans" presStyleLbl="sibTrans2D1" presStyleIdx="6" presStyleCnt="11"/>
      <dgm:spPr/>
    </dgm:pt>
    <dgm:pt modelId="{A66BB2FA-E512-4B99-BEE4-9FFD072B9729}" type="pres">
      <dgm:prSet presAssocID="{A3E3AE7D-BA33-4E53-A050-47D0E6CBFF8C}" presName="connectorText" presStyleLbl="sibTrans2D1" presStyleIdx="6" presStyleCnt="11"/>
      <dgm:spPr/>
    </dgm:pt>
    <dgm:pt modelId="{088E0BDA-965E-49C6-87BD-C1F21D2B42B7}" type="pres">
      <dgm:prSet presAssocID="{C6F310DA-C87B-4141-A1D9-8D2A845CB3EB}" presName="node" presStyleLbl="node1" presStyleIdx="7" presStyleCnt="12">
        <dgm:presLayoutVars>
          <dgm:bulletEnabled val="1"/>
        </dgm:presLayoutVars>
      </dgm:prSet>
      <dgm:spPr/>
    </dgm:pt>
    <dgm:pt modelId="{A81E5353-EB2B-42C4-AE66-C669C6165E16}" type="pres">
      <dgm:prSet presAssocID="{B7E4BCFC-13D5-4187-912D-E9AF8FA90254}" presName="sibTrans" presStyleLbl="sibTrans2D1" presStyleIdx="7" presStyleCnt="11"/>
      <dgm:spPr/>
    </dgm:pt>
    <dgm:pt modelId="{D5278C8A-1A04-46CF-BE7D-66B42AEA407B}" type="pres">
      <dgm:prSet presAssocID="{B7E4BCFC-13D5-4187-912D-E9AF8FA90254}" presName="connectorText" presStyleLbl="sibTrans2D1" presStyleIdx="7" presStyleCnt="11"/>
      <dgm:spPr/>
    </dgm:pt>
    <dgm:pt modelId="{DA4F5F0A-A967-4758-93B1-7E1AAF25F926}" type="pres">
      <dgm:prSet presAssocID="{F14DFEED-8419-4689-B79B-C3CDA0799759}" presName="node" presStyleLbl="node1" presStyleIdx="8" presStyleCnt="12">
        <dgm:presLayoutVars>
          <dgm:bulletEnabled val="1"/>
        </dgm:presLayoutVars>
      </dgm:prSet>
      <dgm:spPr/>
    </dgm:pt>
    <dgm:pt modelId="{441919EA-832D-41A3-A2EE-36CC4830A5BF}" type="pres">
      <dgm:prSet presAssocID="{74125F06-D92D-4282-B064-179B94840B8D}" presName="sibTrans" presStyleLbl="sibTrans2D1" presStyleIdx="8" presStyleCnt="11"/>
      <dgm:spPr/>
    </dgm:pt>
    <dgm:pt modelId="{87A9B5EA-E9A3-42AB-A21E-606EACF8FD85}" type="pres">
      <dgm:prSet presAssocID="{74125F06-D92D-4282-B064-179B94840B8D}" presName="connectorText" presStyleLbl="sibTrans2D1" presStyleIdx="8" presStyleCnt="11"/>
      <dgm:spPr/>
    </dgm:pt>
    <dgm:pt modelId="{BA31C35F-9A91-4FA0-86C5-10B60FA16D64}" type="pres">
      <dgm:prSet presAssocID="{C1F3F5A4-7CD1-4EF0-AC01-61829B511979}" presName="node" presStyleLbl="node1" presStyleIdx="9" presStyleCnt="12">
        <dgm:presLayoutVars>
          <dgm:bulletEnabled val="1"/>
        </dgm:presLayoutVars>
      </dgm:prSet>
      <dgm:spPr/>
    </dgm:pt>
    <dgm:pt modelId="{E8CD0F16-DB53-43BB-8694-DF4E6C72EDD2}" type="pres">
      <dgm:prSet presAssocID="{69036ECC-BF85-4CF9-8D79-A98791D320A1}" presName="sibTrans" presStyleLbl="sibTrans2D1" presStyleIdx="9" presStyleCnt="11"/>
      <dgm:spPr/>
    </dgm:pt>
    <dgm:pt modelId="{0C645DDC-85D2-4360-94EE-91F28D8705CB}" type="pres">
      <dgm:prSet presAssocID="{69036ECC-BF85-4CF9-8D79-A98791D320A1}" presName="connectorText" presStyleLbl="sibTrans2D1" presStyleIdx="9" presStyleCnt="11"/>
      <dgm:spPr/>
    </dgm:pt>
    <dgm:pt modelId="{AB4886E8-39BE-446D-A216-D0A03004D6B2}" type="pres">
      <dgm:prSet presAssocID="{6C86215D-BF10-498B-9B31-8C02FCEE8AB5}" presName="node" presStyleLbl="node1" presStyleIdx="10" presStyleCnt="12">
        <dgm:presLayoutVars>
          <dgm:bulletEnabled val="1"/>
        </dgm:presLayoutVars>
      </dgm:prSet>
      <dgm:spPr/>
    </dgm:pt>
    <dgm:pt modelId="{19883243-E98A-496D-AD8E-A5D6C21D79F2}" type="pres">
      <dgm:prSet presAssocID="{7739216A-857E-4F1E-A7D3-557A2E77144F}" presName="sibTrans" presStyleLbl="sibTrans2D1" presStyleIdx="10" presStyleCnt="11"/>
      <dgm:spPr/>
    </dgm:pt>
    <dgm:pt modelId="{D88E3C20-F952-49DA-A938-F26C47CC2DEF}" type="pres">
      <dgm:prSet presAssocID="{7739216A-857E-4F1E-A7D3-557A2E77144F}" presName="connectorText" presStyleLbl="sibTrans2D1" presStyleIdx="10" presStyleCnt="11"/>
      <dgm:spPr/>
    </dgm:pt>
    <dgm:pt modelId="{62427F10-AD08-41C2-9B70-D72E595C3DDB}" type="pres">
      <dgm:prSet presAssocID="{2B152F42-65E8-48EC-8C41-5BD41C51885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9979900-53C1-4578-B9A6-A79E29F857D6}" type="presOf" srcId="{60C80EC4-D739-45AB-872F-3A10B70F3502}" destId="{82675C16-0B88-477B-8BBF-8EAF48D0CC3C}" srcOrd="0" destOrd="0" presId="urn:microsoft.com/office/officeart/2005/8/layout/process5"/>
    <dgm:cxn modelId="{3B002F02-4A07-46B0-BF57-ED7C6CF20403}" type="presOf" srcId="{A2590205-D91B-4DB5-A264-D136041623AB}" destId="{2F3EFEE4-46BF-4E22-9F3A-260D9BA7CFFF}" srcOrd="0" destOrd="0" presId="urn:microsoft.com/office/officeart/2005/8/layout/process5"/>
    <dgm:cxn modelId="{5B10C808-DACD-4E95-BE82-98ABABE37567}" type="presOf" srcId="{90B067BA-0E9D-4446-AFF9-66459EA4CCA2}" destId="{672B1CAC-6038-4364-AC5D-FC82217D2375}" srcOrd="1" destOrd="0" presId="urn:microsoft.com/office/officeart/2005/8/layout/process5"/>
    <dgm:cxn modelId="{46C7540F-8D3A-427D-A7F2-00D51E1E13BF}" type="presOf" srcId="{2B152F42-65E8-48EC-8C41-5BD41C51885C}" destId="{62427F10-AD08-41C2-9B70-D72E595C3DDB}" srcOrd="0" destOrd="0" presId="urn:microsoft.com/office/officeart/2005/8/layout/process5"/>
    <dgm:cxn modelId="{13A06812-220A-4859-8B76-323C89D6AC25}" type="presOf" srcId="{D85D8167-CBCC-4D66-949E-8C8FF1D6B6FF}" destId="{0639F855-4FD8-4FE9-B862-AC4EA8DC8A68}" srcOrd="1" destOrd="0" presId="urn:microsoft.com/office/officeart/2005/8/layout/process5"/>
    <dgm:cxn modelId="{19E1091F-69AC-4ED9-97BC-8B3360F99BE3}" srcId="{C1825ACA-46B2-46BE-ADE0-9DE1944454DD}" destId="{F14DFEED-8419-4689-B79B-C3CDA0799759}" srcOrd="8" destOrd="0" parTransId="{407591C0-4992-4CB1-8E3B-314D52DE1A0D}" sibTransId="{74125F06-D92D-4282-B064-179B94840B8D}"/>
    <dgm:cxn modelId="{CA471C22-0C44-401B-A8B6-FDBA84863156}" type="presOf" srcId="{AE8D5F27-386F-4FAB-A935-44CE9AD65CBD}" destId="{6AF283E6-56E6-4EF6-BA6F-ECE42D4631ED}" srcOrd="1" destOrd="0" presId="urn:microsoft.com/office/officeart/2005/8/layout/process5"/>
    <dgm:cxn modelId="{18EE2522-6ACC-4024-981C-2F739A08DBE3}" type="presOf" srcId="{75B02846-0393-4275-AE83-B66C8D681FD0}" destId="{736B040F-BE3A-43D7-9711-3CD0A79CC8DE}" srcOrd="0" destOrd="0" presId="urn:microsoft.com/office/officeart/2005/8/layout/process5"/>
    <dgm:cxn modelId="{585D1124-97A5-4FFE-91E6-CD598FDA152B}" srcId="{C1825ACA-46B2-46BE-ADE0-9DE1944454DD}" destId="{ED52A75A-BCA0-4908-B70B-764E0B23888B}" srcOrd="4" destOrd="0" parTransId="{3AB7ABC1-935D-4A3D-993C-C3146AEBBC84}" sibTransId="{D85D8167-CBCC-4D66-949E-8C8FF1D6B6FF}"/>
    <dgm:cxn modelId="{EE9EA624-3F79-4B8C-BBC7-BFC899E86EC8}" srcId="{C1825ACA-46B2-46BE-ADE0-9DE1944454DD}" destId="{0E5B45E3-02C8-4106-9D0A-D6ADE365027F}" srcOrd="1" destOrd="0" parTransId="{D3F350A7-CE4D-410C-A7F5-6DFEB2CC5B78}" sibTransId="{A2590205-D91B-4DB5-A264-D136041623AB}"/>
    <dgm:cxn modelId="{F8A02F26-2E92-4C89-87BA-BEEF533B37B5}" type="presOf" srcId="{B7E4BCFC-13D5-4187-912D-E9AF8FA90254}" destId="{D5278C8A-1A04-46CF-BE7D-66B42AEA407B}" srcOrd="1" destOrd="0" presId="urn:microsoft.com/office/officeart/2005/8/layout/process5"/>
    <dgm:cxn modelId="{44228026-072A-4068-8054-93032B692B1F}" type="presOf" srcId="{7739216A-857E-4F1E-A7D3-557A2E77144F}" destId="{19883243-E98A-496D-AD8E-A5D6C21D79F2}" srcOrd="0" destOrd="0" presId="urn:microsoft.com/office/officeart/2005/8/layout/process5"/>
    <dgm:cxn modelId="{6B82102D-2FF8-4925-A92B-DF6969DAF579}" srcId="{C1825ACA-46B2-46BE-ADE0-9DE1944454DD}" destId="{898B72C1-AEB1-41B3-966A-EFB47BAA147D}" srcOrd="3" destOrd="0" parTransId="{721DB150-D7BC-4774-B1D0-746AC39BD20A}" sibTransId="{6B47ECCB-35D1-4927-975B-2999F117386A}"/>
    <dgm:cxn modelId="{A1915D2E-AEAB-45C4-B094-0C958701C7CA}" type="presOf" srcId="{C6F310DA-C87B-4141-A1D9-8D2A845CB3EB}" destId="{088E0BDA-965E-49C6-87BD-C1F21D2B42B7}" srcOrd="0" destOrd="0" presId="urn:microsoft.com/office/officeart/2005/8/layout/process5"/>
    <dgm:cxn modelId="{6387932F-ECBA-44BA-9077-162C8E010B18}" type="presOf" srcId="{0E5B45E3-02C8-4106-9D0A-D6ADE365027F}" destId="{735BE1A8-0838-4598-9CB8-F5764DBCD4FA}" srcOrd="0" destOrd="0" presId="urn:microsoft.com/office/officeart/2005/8/layout/process5"/>
    <dgm:cxn modelId="{45642036-8B08-4C43-83C9-92DE847DF576}" type="presOf" srcId="{69036ECC-BF85-4CF9-8D79-A98791D320A1}" destId="{0C645DDC-85D2-4360-94EE-91F28D8705CB}" srcOrd="1" destOrd="0" presId="urn:microsoft.com/office/officeart/2005/8/layout/process5"/>
    <dgm:cxn modelId="{217A2C38-DC7F-4B82-B7A5-6B81F57A7BAB}" type="presOf" srcId="{A3E3AE7D-BA33-4E53-A050-47D0E6CBFF8C}" destId="{A66BB2FA-E512-4B99-BEE4-9FFD072B9729}" srcOrd="1" destOrd="0" presId="urn:microsoft.com/office/officeart/2005/8/layout/process5"/>
    <dgm:cxn modelId="{DB9A3D3A-2120-4D60-A5A5-E437A5320063}" srcId="{C1825ACA-46B2-46BE-ADE0-9DE1944454DD}" destId="{C6F310DA-C87B-4141-A1D9-8D2A845CB3EB}" srcOrd="7" destOrd="0" parTransId="{E7AB6A55-30CB-434F-9247-8FE61505DE83}" sibTransId="{B7E4BCFC-13D5-4187-912D-E9AF8FA90254}"/>
    <dgm:cxn modelId="{FBE49D3B-F969-4355-B480-C380F896005D}" srcId="{C1825ACA-46B2-46BE-ADE0-9DE1944454DD}" destId="{10947E24-AB7E-4569-88B9-70C289029EB2}" srcOrd="0" destOrd="0" parTransId="{C4BE2953-83CD-413B-B07C-14FFC90E2A1A}" sibTransId="{90B067BA-0E9D-4446-AFF9-66459EA4CCA2}"/>
    <dgm:cxn modelId="{00F29D3B-B065-4157-8686-ABD28C8B6A3E}" srcId="{C1825ACA-46B2-46BE-ADE0-9DE1944454DD}" destId="{C1F3F5A4-7CD1-4EF0-AC01-61829B511979}" srcOrd="9" destOrd="0" parTransId="{AE401F98-8A64-40DD-9F5C-98FC00EB0FB8}" sibTransId="{69036ECC-BF85-4CF9-8D79-A98791D320A1}"/>
    <dgm:cxn modelId="{5CF55A5C-BF4C-4899-88FA-5201097F570D}" type="presOf" srcId="{6B47ECCB-35D1-4927-975B-2999F117386A}" destId="{33CC6D5B-D6A5-4A65-A747-4E50FB4070FA}" srcOrd="0" destOrd="0" presId="urn:microsoft.com/office/officeart/2005/8/layout/process5"/>
    <dgm:cxn modelId="{7E892E44-9079-43A5-AF48-2C63A85F54B0}" type="presOf" srcId="{F14DFEED-8419-4689-B79B-C3CDA0799759}" destId="{DA4F5F0A-A967-4758-93B1-7E1AAF25F926}" srcOrd="0" destOrd="0" presId="urn:microsoft.com/office/officeart/2005/8/layout/process5"/>
    <dgm:cxn modelId="{31C46E44-919A-414E-BB4F-14B1CC90AC4E}" srcId="{C1825ACA-46B2-46BE-ADE0-9DE1944454DD}" destId="{6C86215D-BF10-498B-9B31-8C02FCEE8AB5}" srcOrd="10" destOrd="0" parTransId="{F21E4EC5-8CB2-4BC8-9453-F06B6D8E80BC}" sibTransId="{7739216A-857E-4F1E-A7D3-557A2E77144F}"/>
    <dgm:cxn modelId="{928E2C46-1DCB-4753-AA85-33EB4A365521}" type="presOf" srcId="{60C80EC4-D739-45AB-872F-3A10B70F3502}" destId="{2B65FA3A-7CB8-4408-A8BA-E80F9248BF2E}" srcOrd="1" destOrd="0" presId="urn:microsoft.com/office/officeart/2005/8/layout/process5"/>
    <dgm:cxn modelId="{20C25A4A-3141-431F-BBD9-58481A38285B}" srcId="{C1825ACA-46B2-46BE-ADE0-9DE1944454DD}" destId="{2AE9177A-7E5C-4374-91BD-2FB230B7EA05}" srcOrd="2" destOrd="0" parTransId="{F459490A-91E1-4874-B9FF-C22FB9CA2930}" sibTransId="{60C80EC4-D739-45AB-872F-3A10B70F3502}"/>
    <dgm:cxn modelId="{2AD9D34A-5DDF-4FED-AC58-8A27FC2E0F94}" type="presOf" srcId="{10947E24-AB7E-4569-88B9-70C289029EB2}" destId="{D8AC9515-04A9-4B88-9F00-187198759974}" srcOrd="0" destOrd="0" presId="urn:microsoft.com/office/officeart/2005/8/layout/process5"/>
    <dgm:cxn modelId="{AAA40852-7F22-4D3A-A4C5-32AE2DEB09DB}" type="presOf" srcId="{6B47ECCB-35D1-4927-975B-2999F117386A}" destId="{1E988E89-5C10-4FB2-9C28-9FD3F67E5BF2}" srcOrd="1" destOrd="0" presId="urn:microsoft.com/office/officeart/2005/8/layout/process5"/>
    <dgm:cxn modelId="{FE337055-4CEE-4C2E-BC46-A91FD716210D}" srcId="{C1825ACA-46B2-46BE-ADE0-9DE1944454DD}" destId="{2B152F42-65E8-48EC-8C41-5BD41C51885C}" srcOrd="11" destOrd="0" parTransId="{EAAAEEBC-B391-47DA-85CB-D49C8A3410E7}" sibTransId="{4C078C66-875A-4997-8BCF-1620A2C15C78}"/>
    <dgm:cxn modelId="{C66A3957-9C5B-44EE-A73F-EAF8FFE322DE}" type="presOf" srcId="{90B067BA-0E9D-4446-AFF9-66459EA4CCA2}" destId="{04D0F98A-49F9-4CE4-A81C-DAF25A426599}" srcOrd="0" destOrd="0" presId="urn:microsoft.com/office/officeart/2005/8/layout/process5"/>
    <dgm:cxn modelId="{8E9C9758-B919-421B-ADA4-65C0CF218601}" type="presOf" srcId="{74125F06-D92D-4282-B064-179B94840B8D}" destId="{441919EA-832D-41A3-A2EE-36CC4830A5BF}" srcOrd="0" destOrd="0" presId="urn:microsoft.com/office/officeart/2005/8/layout/process5"/>
    <dgm:cxn modelId="{A25C327B-AD5A-4585-A5C4-17ABA394D064}" type="presOf" srcId="{D85D8167-CBCC-4D66-949E-8C8FF1D6B6FF}" destId="{6D7D19A0-7496-43DD-AA7B-9DA35D5BF476}" srcOrd="0" destOrd="0" presId="urn:microsoft.com/office/officeart/2005/8/layout/process5"/>
    <dgm:cxn modelId="{CCF7897E-E60B-4075-ADD6-C6A3973568FC}" srcId="{C1825ACA-46B2-46BE-ADE0-9DE1944454DD}" destId="{75B02846-0393-4275-AE83-B66C8D681FD0}" srcOrd="6" destOrd="0" parTransId="{9DADC881-EF96-412A-A34C-5F1F5EE15475}" sibTransId="{A3E3AE7D-BA33-4E53-A050-47D0E6CBFF8C}"/>
    <dgm:cxn modelId="{F571F588-F4FF-44AE-AFE9-AB564EF616D3}" type="presOf" srcId="{ED52A75A-BCA0-4908-B70B-764E0B23888B}" destId="{9C4CA1DE-E328-4F65-838B-C849F3093E27}" srcOrd="0" destOrd="0" presId="urn:microsoft.com/office/officeart/2005/8/layout/process5"/>
    <dgm:cxn modelId="{D97DF189-6D42-4F34-AE1E-C0AB57C2DD32}" type="presOf" srcId="{A2590205-D91B-4DB5-A264-D136041623AB}" destId="{C0F0140C-52D4-4D46-AE9D-448655E79F9B}" srcOrd="1" destOrd="0" presId="urn:microsoft.com/office/officeart/2005/8/layout/process5"/>
    <dgm:cxn modelId="{1F99798C-365C-40CF-8721-2B791DAF2B3F}" type="presOf" srcId="{A3E3AE7D-BA33-4E53-A050-47D0E6CBFF8C}" destId="{AE01AC00-67B1-421B-82F1-2B160759BB5E}" srcOrd="0" destOrd="0" presId="urn:microsoft.com/office/officeart/2005/8/layout/process5"/>
    <dgm:cxn modelId="{C3B35798-E540-4D61-BAAD-9D2EA827AE31}" type="presOf" srcId="{B7E4BCFC-13D5-4187-912D-E9AF8FA90254}" destId="{A81E5353-EB2B-42C4-AE66-C669C6165E16}" srcOrd="0" destOrd="0" presId="urn:microsoft.com/office/officeart/2005/8/layout/process5"/>
    <dgm:cxn modelId="{840B3499-008E-4839-AFC5-0EC9D5FC98A5}" type="presOf" srcId="{C1825ACA-46B2-46BE-ADE0-9DE1944454DD}" destId="{C6642FBE-FD32-4F01-A80C-4B9F5B68E410}" srcOrd="0" destOrd="0" presId="urn:microsoft.com/office/officeart/2005/8/layout/process5"/>
    <dgm:cxn modelId="{2DED9CA4-05A5-44EE-839A-9D9055AEF609}" type="presOf" srcId="{2AE9177A-7E5C-4374-91BD-2FB230B7EA05}" destId="{9540F71C-CC9D-432A-B8FC-250BBBED9EB5}" srcOrd="0" destOrd="0" presId="urn:microsoft.com/office/officeart/2005/8/layout/process5"/>
    <dgm:cxn modelId="{70547FAF-C99D-4DB4-933A-52573BA02135}" type="presOf" srcId="{74125F06-D92D-4282-B064-179B94840B8D}" destId="{87A9B5EA-E9A3-42AB-A21E-606EACF8FD85}" srcOrd="1" destOrd="0" presId="urn:microsoft.com/office/officeart/2005/8/layout/process5"/>
    <dgm:cxn modelId="{4A8CD3C7-C298-40D8-A2F9-D2ECD41277C0}" type="presOf" srcId="{AE8D5F27-386F-4FAB-A935-44CE9AD65CBD}" destId="{3D2CB6D4-EE6A-4E25-9C0E-69637A71DBE9}" srcOrd="0" destOrd="0" presId="urn:microsoft.com/office/officeart/2005/8/layout/process5"/>
    <dgm:cxn modelId="{945F1FCD-82E7-499E-80F2-FA1E7704E6F6}" type="presOf" srcId="{9B3A48DD-35DC-44D1-BEFE-58D2C96E05F4}" destId="{7E1550EB-1AE8-4CA5-B21A-41853468D88A}" srcOrd="0" destOrd="0" presId="urn:microsoft.com/office/officeart/2005/8/layout/process5"/>
    <dgm:cxn modelId="{53E106D4-D869-46D4-ADCF-EF411115992C}" type="presOf" srcId="{7739216A-857E-4F1E-A7D3-557A2E77144F}" destId="{D88E3C20-F952-49DA-A938-F26C47CC2DEF}" srcOrd="1" destOrd="0" presId="urn:microsoft.com/office/officeart/2005/8/layout/process5"/>
    <dgm:cxn modelId="{863F9EEC-BECE-4246-BFDA-F71F92028696}" type="presOf" srcId="{6C86215D-BF10-498B-9B31-8C02FCEE8AB5}" destId="{AB4886E8-39BE-446D-A216-D0A03004D6B2}" srcOrd="0" destOrd="0" presId="urn:microsoft.com/office/officeart/2005/8/layout/process5"/>
    <dgm:cxn modelId="{31E73AED-993A-4A58-8D7D-6A666B2CC72F}" type="presOf" srcId="{898B72C1-AEB1-41B3-966A-EFB47BAA147D}" destId="{346910D7-3B99-467A-846A-A3CD2F01F3DA}" srcOrd="0" destOrd="0" presId="urn:microsoft.com/office/officeart/2005/8/layout/process5"/>
    <dgm:cxn modelId="{E0F6B7F0-5AC9-47B9-BBD7-3D4CAF55741A}" srcId="{C1825ACA-46B2-46BE-ADE0-9DE1944454DD}" destId="{9B3A48DD-35DC-44D1-BEFE-58D2C96E05F4}" srcOrd="5" destOrd="0" parTransId="{69203304-FA4D-4933-9103-6755F22B9D0C}" sibTransId="{AE8D5F27-386F-4FAB-A935-44CE9AD65CBD}"/>
    <dgm:cxn modelId="{C6ADFCF2-0474-4127-A13E-0526D9B7F4F2}" type="presOf" srcId="{69036ECC-BF85-4CF9-8D79-A98791D320A1}" destId="{E8CD0F16-DB53-43BB-8694-DF4E6C72EDD2}" srcOrd="0" destOrd="0" presId="urn:microsoft.com/office/officeart/2005/8/layout/process5"/>
    <dgm:cxn modelId="{12C0EBF3-5537-4BC1-AC82-6036F839063D}" type="presOf" srcId="{C1F3F5A4-7CD1-4EF0-AC01-61829B511979}" destId="{BA31C35F-9A91-4FA0-86C5-10B60FA16D64}" srcOrd="0" destOrd="0" presId="urn:microsoft.com/office/officeart/2005/8/layout/process5"/>
    <dgm:cxn modelId="{A83EB8DC-82F8-4B1E-887E-2C6D37DE9320}" type="presParOf" srcId="{C6642FBE-FD32-4F01-A80C-4B9F5B68E410}" destId="{D8AC9515-04A9-4B88-9F00-187198759974}" srcOrd="0" destOrd="0" presId="urn:microsoft.com/office/officeart/2005/8/layout/process5"/>
    <dgm:cxn modelId="{21C9A061-1ED4-478D-97B6-F583CA47F3B8}" type="presParOf" srcId="{C6642FBE-FD32-4F01-A80C-4B9F5B68E410}" destId="{04D0F98A-49F9-4CE4-A81C-DAF25A426599}" srcOrd="1" destOrd="0" presId="urn:microsoft.com/office/officeart/2005/8/layout/process5"/>
    <dgm:cxn modelId="{C2BB86DC-4CB3-4607-B6A0-6A39C00F94F0}" type="presParOf" srcId="{04D0F98A-49F9-4CE4-A81C-DAF25A426599}" destId="{672B1CAC-6038-4364-AC5D-FC82217D2375}" srcOrd="0" destOrd="0" presId="urn:microsoft.com/office/officeart/2005/8/layout/process5"/>
    <dgm:cxn modelId="{554AECC9-035D-458F-9BF8-493767D5E1F8}" type="presParOf" srcId="{C6642FBE-FD32-4F01-A80C-4B9F5B68E410}" destId="{735BE1A8-0838-4598-9CB8-F5764DBCD4FA}" srcOrd="2" destOrd="0" presId="urn:microsoft.com/office/officeart/2005/8/layout/process5"/>
    <dgm:cxn modelId="{43EF707D-FD25-49EB-80CC-EA85BD6F0408}" type="presParOf" srcId="{C6642FBE-FD32-4F01-A80C-4B9F5B68E410}" destId="{2F3EFEE4-46BF-4E22-9F3A-260D9BA7CFFF}" srcOrd="3" destOrd="0" presId="urn:microsoft.com/office/officeart/2005/8/layout/process5"/>
    <dgm:cxn modelId="{8DAA48E7-D8B8-46B3-8CF8-F0D29FA5F1BC}" type="presParOf" srcId="{2F3EFEE4-46BF-4E22-9F3A-260D9BA7CFFF}" destId="{C0F0140C-52D4-4D46-AE9D-448655E79F9B}" srcOrd="0" destOrd="0" presId="urn:microsoft.com/office/officeart/2005/8/layout/process5"/>
    <dgm:cxn modelId="{7368B78E-8AEF-417F-99D7-BBFA6575F38F}" type="presParOf" srcId="{C6642FBE-FD32-4F01-A80C-4B9F5B68E410}" destId="{9540F71C-CC9D-432A-B8FC-250BBBED9EB5}" srcOrd="4" destOrd="0" presId="urn:microsoft.com/office/officeart/2005/8/layout/process5"/>
    <dgm:cxn modelId="{C8681EE7-4A1C-47FF-9C5A-17CD9B187DED}" type="presParOf" srcId="{C6642FBE-FD32-4F01-A80C-4B9F5B68E410}" destId="{82675C16-0B88-477B-8BBF-8EAF48D0CC3C}" srcOrd="5" destOrd="0" presId="urn:microsoft.com/office/officeart/2005/8/layout/process5"/>
    <dgm:cxn modelId="{20C326FF-395A-44C9-BF06-D54E10BC0107}" type="presParOf" srcId="{82675C16-0B88-477B-8BBF-8EAF48D0CC3C}" destId="{2B65FA3A-7CB8-4408-A8BA-E80F9248BF2E}" srcOrd="0" destOrd="0" presId="urn:microsoft.com/office/officeart/2005/8/layout/process5"/>
    <dgm:cxn modelId="{9C966F0A-D313-4267-BAB4-663F7DBA3B54}" type="presParOf" srcId="{C6642FBE-FD32-4F01-A80C-4B9F5B68E410}" destId="{346910D7-3B99-467A-846A-A3CD2F01F3DA}" srcOrd="6" destOrd="0" presId="urn:microsoft.com/office/officeart/2005/8/layout/process5"/>
    <dgm:cxn modelId="{E74BF63E-F80D-42BD-B4FB-348F86CBE727}" type="presParOf" srcId="{C6642FBE-FD32-4F01-A80C-4B9F5B68E410}" destId="{33CC6D5B-D6A5-4A65-A747-4E50FB4070FA}" srcOrd="7" destOrd="0" presId="urn:microsoft.com/office/officeart/2005/8/layout/process5"/>
    <dgm:cxn modelId="{58C17A26-FFC5-4B00-80A2-691C81E831AA}" type="presParOf" srcId="{33CC6D5B-D6A5-4A65-A747-4E50FB4070FA}" destId="{1E988E89-5C10-4FB2-9C28-9FD3F67E5BF2}" srcOrd="0" destOrd="0" presId="urn:microsoft.com/office/officeart/2005/8/layout/process5"/>
    <dgm:cxn modelId="{BA309D1F-F60C-4CFA-AB95-DA733AA4DD01}" type="presParOf" srcId="{C6642FBE-FD32-4F01-A80C-4B9F5B68E410}" destId="{9C4CA1DE-E328-4F65-838B-C849F3093E27}" srcOrd="8" destOrd="0" presId="urn:microsoft.com/office/officeart/2005/8/layout/process5"/>
    <dgm:cxn modelId="{83F893E4-801D-40CB-922F-9B20426B3449}" type="presParOf" srcId="{C6642FBE-FD32-4F01-A80C-4B9F5B68E410}" destId="{6D7D19A0-7496-43DD-AA7B-9DA35D5BF476}" srcOrd="9" destOrd="0" presId="urn:microsoft.com/office/officeart/2005/8/layout/process5"/>
    <dgm:cxn modelId="{B3CB5643-627C-4EFB-908B-039CA5724386}" type="presParOf" srcId="{6D7D19A0-7496-43DD-AA7B-9DA35D5BF476}" destId="{0639F855-4FD8-4FE9-B862-AC4EA8DC8A68}" srcOrd="0" destOrd="0" presId="urn:microsoft.com/office/officeart/2005/8/layout/process5"/>
    <dgm:cxn modelId="{971EBEFA-8BEF-4B9A-82D1-391ED4384601}" type="presParOf" srcId="{C6642FBE-FD32-4F01-A80C-4B9F5B68E410}" destId="{7E1550EB-1AE8-4CA5-B21A-41853468D88A}" srcOrd="10" destOrd="0" presId="urn:microsoft.com/office/officeart/2005/8/layout/process5"/>
    <dgm:cxn modelId="{9CA20056-A3A0-4896-9940-036A8010A6DB}" type="presParOf" srcId="{C6642FBE-FD32-4F01-A80C-4B9F5B68E410}" destId="{3D2CB6D4-EE6A-4E25-9C0E-69637A71DBE9}" srcOrd="11" destOrd="0" presId="urn:microsoft.com/office/officeart/2005/8/layout/process5"/>
    <dgm:cxn modelId="{4638CA9A-6E7A-49AA-AD7A-1D34105DCD78}" type="presParOf" srcId="{3D2CB6D4-EE6A-4E25-9C0E-69637A71DBE9}" destId="{6AF283E6-56E6-4EF6-BA6F-ECE42D4631ED}" srcOrd="0" destOrd="0" presId="urn:microsoft.com/office/officeart/2005/8/layout/process5"/>
    <dgm:cxn modelId="{064ABF89-D16A-4B28-B1D6-DD9DA30BE029}" type="presParOf" srcId="{C6642FBE-FD32-4F01-A80C-4B9F5B68E410}" destId="{736B040F-BE3A-43D7-9711-3CD0A79CC8DE}" srcOrd="12" destOrd="0" presId="urn:microsoft.com/office/officeart/2005/8/layout/process5"/>
    <dgm:cxn modelId="{7A45CC96-6D38-4F29-B821-447C42F09C28}" type="presParOf" srcId="{C6642FBE-FD32-4F01-A80C-4B9F5B68E410}" destId="{AE01AC00-67B1-421B-82F1-2B160759BB5E}" srcOrd="13" destOrd="0" presId="urn:microsoft.com/office/officeart/2005/8/layout/process5"/>
    <dgm:cxn modelId="{EF0EF21B-95FD-43D9-8985-3B24B90B604F}" type="presParOf" srcId="{AE01AC00-67B1-421B-82F1-2B160759BB5E}" destId="{A66BB2FA-E512-4B99-BEE4-9FFD072B9729}" srcOrd="0" destOrd="0" presId="urn:microsoft.com/office/officeart/2005/8/layout/process5"/>
    <dgm:cxn modelId="{B901FCC7-2EA9-4864-924C-C3632AD94682}" type="presParOf" srcId="{C6642FBE-FD32-4F01-A80C-4B9F5B68E410}" destId="{088E0BDA-965E-49C6-87BD-C1F21D2B42B7}" srcOrd="14" destOrd="0" presId="urn:microsoft.com/office/officeart/2005/8/layout/process5"/>
    <dgm:cxn modelId="{F6DB7FEA-2D96-4C9C-8457-33FEF90A12BA}" type="presParOf" srcId="{C6642FBE-FD32-4F01-A80C-4B9F5B68E410}" destId="{A81E5353-EB2B-42C4-AE66-C669C6165E16}" srcOrd="15" destOrd="0" presId="urn:microsoft.com/office/officeart/2005/8/layout/process5"/>
    <dgm:cxn modelId="{3AD0516B-6807-4132-BD1D-BB9A6AF471AE}" type="presParOf" srcId="{A81E5353-EB2B-42C4-AE66-C669C6165E16}" destId="{D5278C8A-1A04-46CF-BE7D-66B42AEA407B}" srcOrd="0" destOrd="0" presId="urn:microsoft.com/office/officeart/2005/8/layout/process5"/>
    <dgm:cxn modelId="{047B621D-9DF9-49EB-89F1-F291C7CEA095}" type="presParOf" srcId="{C6642FBE-FD32-4F01-A80C-4B9F5B68E410}" destId="{DA4F5F0A-A967-4758-93B1-7E1AAF25F926}" srcOrd="16" destOrd="0" presId="urn:microsoft.com/office/officeart/2005/8/layout/process5"/>
    <dgm:cxn modelId="{37F053E6-1C18-481F-BEEE-DB5796AB4FFB}" type="presParOf" srcId="{C6642FBE-FD32-4F01-A80C-4B9F5B68E410}" destId="{441919EA-832D-41A3-A2EE-36CC4830A5BF}" srcOrd="17" destOrd="0" presId="urn:microsoft.com/office/officeart/2005/8/layout/process5"/>
    <dgm:cxn modelId="{7A0C7DB3-79E3-4AAE-9FDC-1683455D6479}" type="presParOf" srcId="{441919EA-832D-41A3-A2EE-36CC4830A5BF}" destId="{87A9B5EA-E9A3-42AB-A21E-606EACF8FD85}" srcOrd="0" destOrd="0" presId="urn:microsoft.com/office/officeart/2005/8/layout/process5"/>
    <dgm:cxn modelId="{B89B6F89-5788-4D4D-A93E-4C241953163D}" type="presParOf" srcId="{C6642FBE-FD32-4F01-A80C-4B9F5B68E410}" destId="{BA31C35F-9A91-4FA0-86C5-10B60FA16D64}" srcOrd="18" destOrd="0" presId="urn:microsoft.com/office/officeart/2005/8/layout/process5"/>
    <dgm:cxn modelId="{E5705322-4BDD-4681-A199-64B1A4BBD167}" type="presParOf" srcId="{C6642FBE-FD32-4F01-A80C-4B9F5B68E410}" destId="{E8CD0F16-DB53-43BB-8694-DF4E6C72EDD2}" srcOrd="19" destOrd="0" presId="urn:microsoft.com/office/officeart/2005/8/layout/process5"/>
    <dgm:cxn modelId="{F676B579-F2CD-4B63-A77F-407049F67AF9}" type="presParOf" srcId="{E8CD0F16-DB53-43BB-8694-DF4E6C72EDD2}" destId="{0C645DDC-85D2-4360-94EE-91F28D8705CB}" srcOrd="0" destOrd="0" presId="urn:microsoft.com/office/officeart/2005/8/layout/process5"/>
    <dgm:cxn modelId="{145A3504-CF04-4210-BC03-8C1DFFC6BC09}" type="presParOf" srcId="{C6642FBE-FD32-4F01-A80C-4B9F5B68E410}" destId="{AB4886E8-39BE-446D-A216-D0A03004D6B2}" srcOrd="20" destOrd="0" presId="urn:microsoft.com/office/officeart/2005/8/layout/process5"/>
    <dgm:cxn modelId="{7B369280-EC17-441D-AF84-F99662DA0BBC}" type="presParOf" srcId="{C6642FBE-FD32-4F01-A80C-4B9F5B68E410}" destId="{19883243-E98A-496D-AD8E-A5D6C21D79F2}" srcOrd="21" destOrd="0" presId="urn:microsoft.com/office/officeart/2005/8/layout/process5"/>
    <dgm:cxn modelId="{081F0E70-2C94-459D-8F1B-6500AF276140}" type="presParOf" srcId="{19883243-E98A-496D-AD8E-A5D6C21D79F2}" destId="{D88E3C20-F952-49DA-A938-F26C47CC2DEF}" srcOrd="0" destOrd="0" presId="urn:microsoft.com/office/officeart/2005/8/layout/process5"/>
    <dgm:cxn modelId="{CC033554-87E3-4C19-9AB9-875B6430C2A0}" type="presParOf" srcId="{C6642FBE-FD32-4F01-A80C-4B9F5B68E410}" destId="{62427F10-AD08-41C2-9B70-D72E595C3DDB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5C7C4-6D91-4B2A-AB23-7DFA9BF9D24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581669-E039-4CCC-8635-D5C430BDD191}">
      <dgm:prSet custT="1"/>
      <dgm:spPr/>
      <dgm:t>
        <a:bodyPr/>
        <a:lstStyle/>
        <a:p>
          <a:r>
            <a:rPr lang="en-US" sz="1400" dirty="0"/>
            <a:t>There are few highly correlated variables in the data which are treated during modelling stages</a:t>
          </a:r>
        </a:p>
      </dgm:t>
    </dgm:pt>
    <dgm:pt modelId="{D1521DA4-23DA-4BCD-8ECF-E01B47767E97}" type="parTrans" cxnId="{C1DF05B1-18E8-4DF8-A9CA-18226B998781}">
      <dgm:prSet/>
      <dgm:spPr/>
      <dgm:t>
        <a:bodyPr/>
        <a:lstStyle/>
        <a:p>
          <a:endParaRPr lang="en-US"/>
        </a:p>
      </dgm:t>
    </dgm:pt>
    <dgm:pt modelId="{9DB530D0-F08E-45D9-B227-E3E6E4648076}" type="sibTrans" cxnId="{C1DF05B1-18E8-4DF8-A9CA-18226B998781}">
      <dgm:prSet/>
      <dgm:spPr/>
      <dgm:t>
        <a:bodyPr/>
        <a:lstStyle/>
        <a:p>
          <a:endParaRPr lang="en-US"/>
        </a:p>
      </dgm:t>
    </dgm:pt>
    <dgm:pt modelId="{9F25C702-4A9C-418A-830A-B8393FD63651}">
      <dgm:prSet custT="1"/>
      <dgm:spPr/>
      <dgm:t>
        <a:bodyPr/>
        <a:lstStyle/>
        <a:p>
          <a:r>
            <a:rPr lang="en-US" sz="1400" dirty="0"/>
            <a:t>Variables are largely normally distributed barring some outliers which are considered to be ‘extreme values’</a:t>
          </a:r>
        </a:p>
      </dgm:t>
    </dgm:pt>
    <dgm:pt modelId="{88CAE16D-F3F1-4763-B335-0C6C83717E35}" type="parTrans" cxnId="{4617314F-3F36-4884-BF4F-00B8176571B9}">
      <dgm:prSet/>
      <dgm:spPr/>
      <dgm:t>
        <a:bodyPr/>
        <a:lstStyle/>
        <a:p>
          <a:endParaRPr lang="en-US"/>
        </a:p>
      </dgm:t>
    </dgm:pt>
    <dgm:pt modelId="{A6E3DA12-53E8-4F0C-AE4A-C022620865CC}" type="sibTrans" cxnId="{4617314F-3F36-4884-BF4F-00B8176571B9}">
      <dgm:prSet/>
      <dgm:spPr/>
      <dgm:t>
        <a:bodyPr/>
        <a:lstStyle/>
        <a:p>
          <a:endParaRPr lang="en-US"/>
        </a:p>
      </dgm:t>
    </dgm:pt>
    <dgm:pt modelId="{378BCD07-3E3C-49CD-9CC1-38CA0A9AD0E3}">
      <dgm:prSet custT="1"/>
      <dgm:spPr/>
      <dgm:t>
        <a:bodyPr/>
        <a:lstStyle/>
        <a:p>
          <a:r>
            <a:rPr lang="en-US" sz="1400" dirty="0"/>
            <a:t>Few variables follow the trend of Adjusted EPS across the time period, shows high correlation(Adjusted Book value, ROA, ROCE, ROE, Dividend payout ratio, Debt to </a:t>
          </a:r>
          <a:r>
            <a:rPr lang="en-US" sz="1400" dirty="0" err="1"/>
            <a:t>Mcap</a:t>
          </a:r>
          <a:r>
            <a:rPr lang="en-US" sz="1400" dirty="0"/>
            <a:t> ratio, Interest Cover, to name a few). </a:t>
          </a:r>
        </a:p>
      </dgm:t>
    </dgm:pt>
    <dgm:pt modelId="{B95C24F6-840F-4BF5-B52B-65B3020BB8A7}" type="parTrans" cxnId="{1040D63E-90B7-463A-920C-CF4261D8F786}">
      <dgm:prSet/>
      <dgm:spPr/>
      <dgm:t>
        <a:bodyPr/>
        <a:lstStyle/>
        <a:p>
          <a:endParaRPr lang="en-US"/>
        </a:p>
      </dgm:t>
    </dgm:pt>
    <dgm:pt modelId="{9A69D44C-E7BB-4D53-AA21-1FEEFE3EAFB2}" type="sibTrans" cxnId="{1040D63E-90B7-463A-920C-CF4261D8F786}">
      <dgm:prSet/>
      <dgm:spPr/>
      <dgm:t>
        <a:bodyPr/>
        <a:lstStyle/>
        <a:p>
          <a:endParaRPr lang="en-US"/>
        </a:p>
      </dgm:t>
    </dgm:pt>
    <dgm:pt modelId="{AF8D2768-D719-427B-AC1E-E9F9E4704771}">
      <dgm:prSet custT="1"/>
      <dgm:spPr/>
      <dgm:t>
        <a:bodyPr/>
        <a:lstStyle/>
        <a:p>
          <a:r>
            <a:rPr lang="en-US" sz="1400"/>
            <a:t>Select firms in every macro-sector outperformed the rest</a:t>
          </a:r>
        </a:p>
      </dgm:t>
    </dgm:pt>
    <dgm:pt modelId="{397F4FCF-0567-40DD-898C-A4BA4552BE51}" type="parTrans" cxnId="{BE5403FE-C1B2-497E-9147-F2B3C9FF5967}">
      <dgm:prSet/>
      <dgm:spPr/>
      <dgm:t>
        <a:bodyPr/>
        <a:lstStyle/>
        <a:p>
          <a:endParaRPr lang="en-US"/>
        </a:p>
      </dgm:t>
    </dgm:pt>
    <dgm:pt modelId="{94D0FA3F-2102-4D1D-83E5-2AE79C24942D}" type="sibTrans" cxnId="{BE5403FE-C1B2-497E-9147-F2B3C9FF5967}">
      <dgm:prSet/>
      <dgm:spPr/>
      <dgm:t>
        <a:bodyPr/>
        <a:lstStyle/>
        <a:p>
          <a:endParaRPr lang="en-US"/>
        </a:p>
      </dgm:t>
    </dgm:pt>
    <dgm:pt modelId="{4B26A86B-151C-4C3E-8FAB-82AE04174789}">
      <dgm:prSet custT="1"/>
      <dgm:spPr/>
      <dgm:t>
        <a:bodyPr/>
        <a:lstStyle/>
        <a:p>
          <a:r>
            <a:rPr lang="en-US" sz="1200" dirty="0"/>
            <a:t>Shree Cement in Commodities</a:t>
          </a:r>
        </a:p>
      </dgm:t>
    </dgm:pt>
    <dgm:pt modelId="{C7C5D491-2846-4016-811C-E8C153A8C7BE}" type="parTrans" cxnId="{973F0AD0-1D32-4784-95C4-504616F0CE50}">
      <dgm:prSet/>
      <dgm:spPr/>
      <dgm:t>
        <a:bodyPr/>
        <a:lstStyle/>
        <a:p>
          <a:endParaRPr lang="en-US"/>
        </a:p>
      </dgm:t>
    </dgm:pt>
    <dgm:pt modelId="{83B1E251-19E6-435C-8C49-C9A8BC38C4DB}" type="sibTrans" cxnId="{973F0AD0-1D32-4784-95C4-504616F0CE50}">
      <dgm:prSet/>
      <dgm:spPr/>
      <dgm:t>
        <a:bodyPr/>
        <a:lstStyle/>
        <a:p>
          <a:endParaRPr lang="en-US"/>
        </a:p>
      </dgm:t>
    </dgm:pt>
    <dgm:pt modelId="{037F7F2E-EA5D-4694-BC48-1A5C0BE162E8}">
      <dgm:prSet custT="1"/>
      <dgm:spPr/>
      <dgm:t>
        <a:bodyPr/>
        <a:lstStyle/>
        <a:p>
          <a:r>
            <a:rPr lang="en-US" sz="1200" dirty="0"/>
            <a:t>Bajaj Holdings in Financial sector</a:t>
          </a:r>
        </a:p>
      </dgm:t>
    </dgm:pt>
    <dgm:pt modelId="{1159CD6A-E717-480D-ACE8-A31201401D30}" type="parTrans" cxnId="{EBF5096C-BF55-4C76-9D10-7372C77D4A26}">
      <dgm:prSet/>
      <dgm:spPr/>
      <dgm:t>
        <a:bodyPr/>
        <a:lstStyle/>
        <a:p>
          <a:endParaRPr lang="en-US"/>
        </a:p>
      </dgm:t>
    </dgm:pt>
    <dgm:pt modelId="{E2A5D630-B26B-48CA-ABA5-32258AC8DA63}" type="sibTrans" cxnId="{EBF5096C-BF55-4C76-9D10-7372C77D4A26}">
      <dgm:prSet/>
      <dgm:spPr/>
      <dgm:t>
        <a:bodyPr/>
        <a:lstStyle/>
        <a:p>
          <a:endParaRPr lang="en-US"/>
        </a:p>
      </dgm:t>
    </dgm:pt>
    <dgm:pt modelId="{01933DDD-1FDF-42BA-A4F8-20C043E4DAFD}" type="pres">
      <dgm:prSet presAssocID="{1785C7C4-6D91-4B2A-AB23-7DFA9BF9D242}" presName="linear" presStyleCnt="0">
        <dgm:presLayoutVars>
          <dgm:animLvl val="lvl"/>
          <dgm:resizeHandles val="exact"/>
        </dgm:presLayoutVars>
      </dgm:prSet>
      <dgm:spPr/>
    </dgm:pt>
    <dgm:pt modelId="{DAFD0DD3-0259-478D-865E-6ABE114AD30E}" type="pres">
      <dgm:prSet presAssocID="{1E581669-E039-4CCC-8635-D5C430BDD1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7F4D74-9DD8-4E64-BAD4-E827901826DC}" type="pres">
      <dgm:prSet presAssocID="{9DB530D0-F08E-45D9-B227-E3E6E4648076}" presName="spacer" presStyleCnt="0"/>
      <dgm:spPr/>
    </dgm:pt>
    <dgm:pt modelId="{50B07055-5EF6-4C02-AFFF-CF80C05E1876}" type="pres">
      <dgm:prSet presAssocID="{9F25C702-4A9C-418A-830A-B8393FD636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60B470-6E97-4949-9386-C50292E9F20D}" type="pres">
      <dgm:prSet presAssocID="{A6E3DA12-53E8-4F0C-AE4A-C022620865CC}" presName="spacer" presStyleCnt="0"/>
      <dgm:spPr/>
    </dgm:pt>
    <dgm:pt modelId="{1722FDEA-9B9E-429A-9792-72D3F5AC8862}" type="pres">
      <dgm:prSet presAssocID="{378BCD07-3E3C-49CD-9CC1-38CA0A9AD0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705F9F-70DE-4565-8779-59EC771379E5}" type="pres">
      <dgm:prSet presAssocID="{9A69D44C-E7BB-4D53-AA21-1FEEFE3EAFB2}" presName="spacer" presStyleCnt="0"/>
      <dgm:spPr/>
    </dgm:pt>
    <dgm:pt modelId="{DFB8A777-89E9-4613-9328-3F568FA7C76E}" type="pres">
      <dgm:prSet presAssocID="{AF8D2768-D719-427B-AC1E-E9F9E470477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121D5EA-F0F0-4BE6-B5AC-C44BAF18235C}" type="pres">
      <dgm:prSet presAssocID="{AF8D2768-D719-427B-AC1E-E9F9E470477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BD38620-B35A-4DCD-A28D-CCB131F5EA54}" type="presOf" srcId="{9F25C702-4A9C-418A-830A-B8393FD63651}" destId="{50B07055-5EF6-4C02-AFFF-CF80C05E1876}" srcOrd="0" destOrd="0" presId="urn:microsoft.com/office/officeart/2005/8/layout/vList2"/>
    <dgm:cxn modelId="{7525552B-F42A-4032-A154-B44D4388B041}" type="presOf" srcId="{037F7F2E-EA5D-4694-BC48-1A5C0BE162E8}" destId="{B121D5EA-F0F0-4BE6-B5AC-C44BAF18235C}" srcOrd="0" destOrd="1" presId="urn:microsoft.com/office/officeart/2005/8/layout/vList2"/>
    <dgm:cxn modelId="{1040D63E-90B7-463A-920C-CF4261D8F786}" srcId="{1785C7C4-6D91-4B2A-AB23-7DFA9BF9D242}" destId="{378BCD07-3E3C-49CD-9CC1-38CA0A9AD0E3}" srcOrd="2" destOrd="0" parTransId="{B95C24F6-840F-4BF5-B52B-65B3020BB8A7}" sibTransId="{9A69D44C-E7BB-4D53-AA21-1FEEFE3EAFB2}"/>
    <dgm:cxn modelId="{EBF5096C-BF55-4C76-9D10-7372C77D4A26}" srcId="{AF8D2768-D719-427B-AC1E-E9F9E4704771}" destId="{037F7F2E-EA5D-4694-BC48-1A5C0BE162E8}" srcOrd="1" destOrd="0" parTransId="{1159CD6A-E717-480D-ACE8-A31201401D30}" sibTransId="{E2A5D630-B26B-48CA-ABA5-32258AC8DA63}"/>
    <dgm:cxn modelId="{4617314F-3F36-4884-BF4F-00B8176571B9}" srcId="{1785C7C4-6D91-4B2A-AB23-7DFA9BF9D242}" destId="{9F25C702-4A9C-418A-830A-B8393FD63651}" srcOrd="1" destOrd="0" parTransId="{88CAE16D-F3F1-4763-B335-0C6C83717E35}" sibTransId="{A6E3DA12-53E8-4F0C-AE4A-C022620865CC}"/>
    <dgm:cxn modelId="{B8FCDB89-595C-43E4-8A08-8E084AC8E774}" type="presOf" srcId="{AF8D2768-D719-427B-AC1E-E9F9E4704771}" destId="{DFB8A777-89E9-4613-9328-3F568FA7C76E}" srcOrd="0" destOrd="0" presId="urn:microsoft.com/office/officeart/2005/8/layout/vList2"/>
    <dgm:cxn modelId="{C1DF05B1-18E8-4DF8-A9CA-18226B998781}" srcId="{1785C7C4-6D91-4B2A-AB23-7DFA9BF9D242}" destId="{1E581669-E039-4CCC-8635-D5C430BDD191}" srcOrd="0" destOrd="0" parTransId="{D1521DA4-23DA-4BCD-8ECF-E01B47767E97}" sibTransId="{9DB530D0-F08E-45D9-B227-E3E6E4648076}"/>
    <dgm:cxn modelId="{5F263EC2-BE13-41A0-A4E9-918FCE267F27}" type="presOf" srcId="{1E581669-E039-4CCC-8635-D5C430BDD191}" destId="{DAFD0DD3-0259-478D-865E-6ABE114AD30E}" srcOrd="0" destOrd="0" presId="urn:microsoft.com/office/officeart/2005/8/layout/vList2"/>
    <dgm:cxn modelId="{973F0AD0-1D32-4784-95C4-504616F0CE50}" srcId="{AF8D2768-D719-427B-AC1E-E9F9E4704771}" destId="{4B26A86B-151C-4C3E-8FAB-82AE04174789}" srcOrd="0" destOrd="0" parTransId="{C7C5D491-2846-4016-811C-E8C153A8C7BE}" sibTransId="{83B1E251-19E6-435C-8C49-C9A8BC38C4DB}"/>
    <dgm:cxn modelId="{5EF0CCD4-05D0-43A4-9F56-2E0EED5F77BD}" type="presOf" srcId="{378BCD07-3E3C-49CD-9CC1-38CA0A9AD0E3}" destId="{1722FDEA-9B9E-429A-9792-72D3F5AC8862}" srcOrd="0" destOrd="0" presId="urn:microsoft.com/office/officeart/2005/8/layout/vList2"/>
    <dgm:cxn modelId="{8516F6D9-BF51-4B64-AC14-7527D3A4E857}" type="presOf" srcId="{4B26A86B-151C-4C3E-8FAB-82AE04174789}" destId="{B121D5EA-F0F0-4BE6-B5AC-C44BAF18235C}" srcOrd="0" destOrd="0" presId="urn:microsoft.com/office/officeart/2005/8/layout/vList2"/>
    <dgm:cxn modelId="{7B731EF1-4CE1-4C46-9879-A68F3B4145A8}" type="presOf" srcId="{1785C7C4-6D91-4B2A-AB23-7DFA9BF9D242}" destId="{01933DDD-1FDF-42BA-A4F8-20C043E4DAFD}" srcOrd="0" destOrd="0" presId="urn:microsoft.com/office/officeart/2005/8/layout/vList2"/>
    <dgm:cxn modelId="{BE5403FE-C1B2-497E-9147-F2B3C9FF5967}" srcId="{1785C7C4-6D91-4B2A-AB23-7DFA9BF9D242}" destId="{AF8D2768-D719-427B-AC1E-E9F9E4704771}" srcOrd="3" destOrd="0" parTransId="{397F4FCF-0567-40DD-898C-A4BA4552BE51}" sibTransId="{94D0FA3F-2102-4D1D-83E5-2AE79C24942D}"/>
    <dgm:cxn modelId="{A6A82797-A1BC-4B3A-9765-535C0057A251}" type="presParOf" srcId="{01933DDD-1FDF-42BA-A4F8-20C043E4DAFD}" destId="{DAFD0DD3-0259-478D-865E-6ABE114AD30E}" srcOrd="0" destOrd="0" presId="urn:microsoft.com/office/officeart/2005/8/layout/vList2"/>
    <dgm:cxn modelId="{1073C64B-C028-40A7-86CE-3AAF891A765C}" type="presParOf" srcId="{01933DDD-1FDF-42BA-A4F8-20C043E4DAFD}" destId="{C97F4D74-9DD8-4E64-BAD4-E827901826DC}" srcOrd="1" destOrd="0" presId="urn:microsoft.com/office/officeart/2005/8/layout/vList2"/>
    <dgm:cxn modelId="{4E205076-9C9C-4A6E-823B-3E42C5B14355}" type="presParOf" srcId="{01933DDD-1FDF-42BA-A4F8-20C043E4DAFD}" destId="{50B07055-5EF6-4C02-AFFF-CF80C05E1876}" srcOrd="2" destOrd="0" presId="urn:microsoft.com/office/officeart/2005/8/layout/vList2"/>
    <dgm:cxn modelId="{32809336-3F5C-44E9-AD8A-A5A3A43487A7}" type="presParOf" srcId="{01933DDD-1FDF-42BA-A4F8-20C043E4DAFD}" destId="{6D60B470-6E97-4949-9386-C50292E9F20D}" srcOrd="3" destOrd="0" presId="urn:microsoft.com/office/officeart/2005/8/layout/vList2"/>
    <dgm:cxn modelId="{1D8B5B59-84B2-4FA6-9392-D2558662B0E8}" type="presParOf" srcId="{01933DDD-1FDF-42BA-A4F8-20C043E4DAFD}" destId="{1722FDEA-9B9E-429A-9792-72D3F5AC8862}" srcOrd="4" destOrd="0" presId="urn:microsoft.com/office/officeart/2005/8/layout/vList2"/>
    <dgm:cxn modelId="{01E50A7C-B8B2-4B1E-A5BE-93B833DA22DE}" type="presParOf" srcId="{01933DDD-1FDF-42BA-A4F8-20C043E4DAFD}" destId="{8C705F9F-70DE-4565-8779-59EC771379E5}" srcOrd="5" destOrd="0" presId="urn:microsoft.com/office/officeart/2005/8/layout/vList2"/>
    <dgm:cxn modelId="{327FE3E2-DB72-4D7B-9794-88D1CC515DE8}" type="presParOf" srcId="{01933DDD-1FDF-42BA-A4F8-20C043E4DAFD}" destId="{DFB8A777-89E9-4613-9328-3F568FA7C76E}" srcOrd="6" destOrd="0" presId="urn:microsoft.com/office/officeart/2005/8/layout/vList2"/>
    <dgm:cxn modelId="{A6D94572-3A00-4396-A496-4AC7CF83D0E9}" type="presParOf" srcId="{01933DDD-1FDF-42BA-A4F8-20C043E4DAFD}" destId="{B121D5EA-F0F0-4BE6-B5AC-C44BAF18235C}" srcOrd="7" destOrd="0" presId="urn:microsoft.com/office/officeart/2005/8/layout/vList2"/>
  </dgm:cxnLst>
  <dgm:bg/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A57A96-358B-4816-B71F-62E1A2EE4C29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5E11B00-5AEA-4DCD-B3DE-0E956E179F89}">
      <dgm:prSet/>
      <dgm:spPr/>
      <dgm:t>
        <a:bodyPr/>
        <a:lstStyle/>
        <a:p>
          <a:r>
            <a:rPr lang="en-US" b="1" dirty="0"/>
            <a:t>Banking and Financial Services</a:t>
          </a:r>
        </a:p>
      </dgm:t>
    </dgm:pt>
    <dgm:pt modelId="{89FAB34E-D542-4624-8A75-15FE3C9A3953}" type="parTrans" cxnId="{FF493015-52BB-4DDC-98CA-A968EC4E2936}">
      <dgm:prSet/>
      <dgm:spPr/>
      <dgm:t>
        <a:bodyPr/>
        <a:lstStyle/>
        <a:p>
          <a:endParaRPr lang="en-US"/>
        </a:p>
      </dgm:t>
    </dgm:pt>
    <dgm:pt modelId="{CA39DD55-EE93-4820-B070-8641B6349FB7}" type="sibTrans" cxnId="{FF493015-52BB-4DDC-98CA-A968EC4E2936}">
      <dgm:prSet/>
      <dgm:spPr/>
      <dgm:t>
        <a:bodyPr/>
        <a:lstStyle/>
        <a:p>
          <a:endParaRPr lang="en-US"/>
        </a:p>
      </dgm:t>
    </dgm:pt>
    <dgm:pt modelId="{B4A78C0C-83A7-4100-A96B-24F713ACF09E}">
      <dgm:prSet/>
      <dgm:spPr/>
      <dgm:t>
        <a:bodyPr/>
        <a:lstStyle/>
        <a:p>
          <a:r>
            <a:rPr lang="en-US"/>
            <a:t>Adjusted EPS across Companies increased in the first two years and has stabilized over the last 8 years</a:t>
          </a:r>
        </a:p>
      </dgm:t>
    </dgm:pt>
    <dgm:pt modelId="{0A92B743-4E58-44B9-AB84-F378D288F177}" type="parTrans" cxnId="{418F66FE-E8EF-476E-BB82-38B35D06F402}">
      <dgm:prSet/>
      <dgm:spPr/>
      <dgm:t>
        <a:bodyPr/>
        <a:lstStyle/>
        <a:p>
          <a:endParaRPr lang="en-US"/>
        </a:p>
      </dgm:t>
    </dgm:pt>
    <dgm:pt modelId="{A99166C3-804C-47C4-A089-4579F23373BA}" type="sibTrans" cxnId="{418F66FE-E8EF-476E-BB82-38B35D06F402}">
      <dgm:prSet/>
      <dgm:spPr/>
      <dgm:t>
        <a:bodyPr/>
        <a:lstStyle/>
        <a:p>
          <a:endParaRPr lang="en-US"/>
        </a:p>
      </dgm:t>
    </dgm:pt>
    <dgm:pt modelId="{6DBD1C0E-3700-439E-8E27-2AEB7148E606}">
      <dgm:prSet/>
      <dgm:spPr/>
      <dgm:t>
        <a:bodyPr/>
        <a:lstStyle/>
        <a:p>
          <a:r>
            <a:rPr lang="en-US" b="1" dirty="0"/>
            <a:t>Consumer</a:t>
          </a:r>
        </a:p>
      </dgm:t>
    </dgm:pt>
    <dgm:pt modelId="{13769626-CB87-4440-9DF9-3B858C319C5E}" type="parTrans" cxnId="{5906C021-98E5-42F3-A059-2C68F77FAC73}">
      <dgm:prSet/>
      <dgm:spPr/>
      <dgm:t>
        <a:bodyPr/>
        <a:lstStyle/>
        <a:p>
          <a:endParaRPr lang="en-US"/>
        </a:p>
      </dgm:t>
    </dgm:pt>
    <dgm:pt modelId="{D0798844-BE05-4A1F-A8C8-485AB967A195}" type="sibTrans" cxnId="{5906C021-98E5-42F3-A059-2C68F77FAC73}">
      <dgm:prSet/>
      <dgm:spPr/>
      <dgm:t>
        <a:bodyPr/>
        <a:lstStyle/>
        <a:p>
          <a:endParaRPr lang="en-US"/>
        </a:p>
      </dgm:t>
    </dgm:pt>
    <dgm:pt modelId="{4A24F159-387E-4D2E-AF1A-151E9100C7E7}">
      <dgm:prSet/>
      <dgm:spPr/>
      <dgm:t>
        <a:bodyPr/>
        <a:lstStyle/>
        <a:p>
          <a:r>
            <a:rPr lang="en-US"/>
            <a:t>Significant growth in Adjusted EPS from 2015</a:t>
          </a:r>
        </a:p>
      </dgm:t>
    </dgm:pt>
    <dgm:pt modelId="{875A384D-2D4C-478D-8414-2D892A256852}" type="parTrans" cxnId="{67A2F988-93F7-4441-9497-0AFD5D5C7163}">
      <dgm:prSet/>
      <dgm:spPr/>
      <dgm:t>
        <a:bodyPr/>
        <a:lstStyle/>
        <a:p>
          <a:endParaRPr lang="en-US"/>
        </a:p>
      </dgm:t>
    </dgm:pt>
    <dgm:pt modelId="{AC60326C-4B56-4EAF-A5D7-487ADF3B8E51}" type="sibTrans" cxnId="{67A2F988-93F7-4441-9497-0AFD5D5C7163}">
      <dgm:prSet/>
      <dgm:spPr/>
      <dgm:t>
        <a:bodyPr/>
        <a:lstStyle/>
        <a:p>
          <a:endParaRPr lang="en-US"/>
        </a:p>
      </dgm:t>
    </dgm:pt>
    <dgm:pt modelId="{16BE1F32-82D0-4010-8E33-B8A7F8DECB7F}">
      <dgm:prSet/>
      <dgm:spPr/>
      <dgm:t>
        <a:bodyPr/>
        <a:lstStyle/>
        <a:p>
          <a:r>
            <a:rPr lang="en-US"/>
            <a:t>Return on Assets was the highest in 2010</a:t>
          </a:r>
        </a:p>
      </dgm:t>
    </dgm:pt>
    <dgm:pt modelId="{CA7108E2-E76D-4690-87D7-3B5594D031FE}" type="parTrans" cxnId="{C7AF2CF4-2973-48EC-9F60-B84FC2D5694F}">
      <dgm:prSet/>
      <dgm:spPr/>
      <dgm:t>
        <a:bodyPr/>
        <a:lstStyle/>
        <a:p>
          <a:endParaRPr lang="en-US"/>
        </a:p>
      </dgm:t>
    </dgm:pt>
    <dgm:pt modelId="{2B0A7E92-6D84-456A-93FC-BB3A34228F10}" type="sibTrans" cxnId="{C7AF2CF4-2973-48EC-9F60-B84FC2D5694F}">
      <dgm:prSet/>
      <dgm:spPr/>
      <dgm:t>
        <a:bodyPr/>
        <a:lstStyle/>
        <a:p>
          <a:endParaRPr lang="en-US"/>
        </a:p>
      </dgm:t>
    </dgm:pt>
    <dgm:pt modelId="{CDF28FDC-406B-47DD-BA8F-4406FD0B7377}">
      <dgm:prSet/>
      <dgm:spPr/>
      <dgm:t>
        <a:bodyPr/>
        <a:lstStyle/>
        <a:p>
          <a:r>
            <a:rPr lang="en-US"/>
            <a:t>Capital Employed has increased by 3 times since 2009</a:t>
          </a:r>
        </a:p>
      </dgm:t>
    </dgm:pt>
    <dgm:pt modelId="{4D357FFF-B47C-4CEE-9EF8-A98925B87951}" type="parTrans" cxnId="{C0E02BAC-E264-4140-8229-2418A79E2135}">
      <dgm:prSet/>
      <dgm:spPr/>
      <dgm:t>
        <a:bodyPr/>
        <a:lstStyle/>
        <a:p>
          <a:endParaRPr lang="en-US"/>
        </a:p>
      </dgm:t>
    </dgm:pt>
    <dgm:pt modelId="{CC3C32DF-AD2D-4A79-9D49-FBD066366378}" type="sibTrans" cxnId="{C0E02BAC-E264-4140-8229-2418A79E2135}">
      <dgm:prSet/>
      <dgm:spPr/>
      <dgm:t>
        <a:bodyPr/>
        <a:lstStyle/>
        <a:p>
          <a:endParaRPr lang="en-US"/>
        </a:p>
      </dgm:t>
    </dgm:pt>
    <dgm:pt modelId="{9C40704B-785C-479F-B410-5F177413C97E}">
      <dgm:prSet/>
      <dgm:spPr/>
      <dgm:t>
        <a:bodyPr/>
        <a:lstStyle/>
        <a:p>
          <a:r>
            <a:rPr lang="en-US" b="1" dirty="0"/>
            <a:t>Commodities</a:t>
          </a:r>
        </a:p>
      </dgm:t>
    </dgm:pt>
    <dgm:pt modelId="{860BBA18-13D5-49E5-8541-FCB5A630E2E9}" type="parTrans" cxnId="{FFD93659-4FBD-499E-8C0D-615F3FAA7831}">
      <dgm:prSet/>
      <dgm:spPr/>
      <dgm:t>
        <a:bodyPr/>
        <a:lstStyle/>
        <a:p>
          <a:endParaRPr lang="en-US"/>
        </a:p>
      </dgm:t>
    </dgm:pt>
    <dgm:pt modelId="{82D68ACC-6CFA-479B-8C76-CD52ABA2D8FC}" type="sibTrans" cxnId="{FFD93659-4FBD-499E-8C0D-615F3FAA7831}">
      <dgm:prSet/>
      <dgm:spPr/>
      <dgm:t>
        <a:bodyPr/>
        <a:lstStyle/>
        <a:p>
          <a:endParaRPr lang="en-US"/>
        </a:p>
      </dgm:t>
    </dgm:pt>
    <dgm:pt modelId="{69BE2D75-4AB0-406D-9DCA-C7DE3F13AAF1}">
      <dgm:prSet/>
      <dgm:spPr/>
      <dgm:t>
        <a:bodyPr/>
        <a:lstStyle/>
        <a:p>
          <a:r>
            <a:rPr lang="en-US"/>
            <a:t>Free Cash Flow lower for Steel Industry</a:t>
          </a:r>
        </a:p>
      </dgm:t>
    </dgm:pt>
    <dgm:pt modelId="{B5A39EC1-9DE9-4939-BDA0-776FF5B35533}" type="parTrans" cxnId="{F41E1ED6-943C-47F1-BC54-8A5B63594488}">
      <dgm:prSet/>
      <dgm:spPr/>
      <dgm:t>
        <a:bodyPr/>
        <a:lstStyle/>
        <a:p>
          <a:endParaRPr lang="en-US"/>
        </a:p>
      </dgm:t>
    </dgm:pt>
    <dgm:pt modelId="{504CB30A-123B-4730-8DE4-FA3F5C5B5E78}" type="sibTrans" cxnId="{F41E1ED6-943C-47F1-BC54-8A5B63594488}">
      <dgm:prSet/>
      <dgm:spPr/>
      <dgm:t>
        <a:bodyPr/>
        <a:lstStyle/>
        <a:p>
          <a:endParaRPr lang="en-US"/>
        </a:p>
      </dgm:t>
    </dgm:pt>
    <dgm:pt modelId="{F5705000-C4A3-40B9-8C60-3D7029F0B4BC}">
      <dgm:prSet/>
      <dgm:spPr/>
      <dgm:t>
        <a:bodyPr/>
        <a:lstStyle/>
        <a:p>
          <a:r>
            <a:rPr lang="en-US"/>
            <a:t>The adjusted EPS had dropped significantly in 2016 for the companies in commodities sector and started to pick up again afterwards.</a:t>
          </a:r>
        </a:p>
      </dgm:t>
    </dgm:pt>
    <dgm:pt modelId="{3441EF72-E73A-487E-9981-EE3F3F79D481}" type="parTrans" cxnId="{079EF3AE-1FE7-4D3E-80A9-29EF055214C8}">
      <dgm:prSet/>
      <dgm:spPr/>
      <dgm:t>
        <a:bodyPr/>
        <a:lstStyle/>
        <a:p>
          <a:endParaRPr lang="en-US"/>
        </a:p>
      </dgm:t>
    </dgm:pt>
    <dgm:pt modelId="{B68CCE8E-EA01-447B-BC59-7B4E6F585412}" type="sibTrans" cxnId="{079EF3AE-1FE7-4D3E-80A9-29EF055214C8}">
      <dgm:prSet/>
      <dgm:spPr/>
      <dgm:t>
        <a:bodyPr/>
        <a:lstStyle/>
        <a:p>
          <a:endParaRPr lang="en-US"/>
        </a:p>
      </dgm:t>
    </dgm:pt>
    <dgm:pt modelId="{36F79DDD-5012-4CEE-8654-C86C586A9686}">
      <dgm:prSet/>
      <dgm:spPr/>
      <dgm:t>
        <a:bodyPr/>
        <a:lstStyle/>
        <a:p>
          <a:r>
            <a:rPr lang="en-US" dirty="0"/>
            <a:t>Ferrous metals industry is showing more variability in terms Adjusted EPS growth more than any.</a:t>
          </a:r>
        </a:p>
      </dgm:t>
    </dgm:pt>
    <dgm:pt modelId="{735C33CC-D120-423F-B9E9-FB78B602E2B7}" type="parTrans" cxnId="{31F7A0DB-3E6D-4178-B3E6-986804AA840B}">
      <dgm:prSet/>
      <dgm:spPr/>
      <dgm:t>
        <a:bodyPr/>
        <a:lstStyle/>
        <a:p>
          <a:endParaRPr lang="en-US"/>
        </a:p>
      </dgm:t>
    </dgm:pt>
    <dgm:pt modelId="{22B82FD2-6960-41C5-A0BA-28C5A3341F4B}" type="sibTrans" cxnId="{31F7A0DB-3E6D-4178-B3E6-986804AA840B}">
      <dgm:prSet/>
      <dgm:spPr/>
      <dgm:t>
        <a:bodyPr/>
        <a:lstStyle/>
        <a:p>
          <a:endParaRPr lang="en-US"/>
        </a:p>
      </dgm:t>
    </dgm:pt>
    <dgm:pt modelId="{977C51EF-32FB-4AC2-A092-FD09FF72BF1E}">
      <dgm:prSet/>
      <dgm:spPr/>
      <dgm:t>
        <a:bodyPr/>
        <a:lstStyle/>
        <a:p>
          <a:r>
            <a:rPr lang="en-US" b="1" dirty="0"/>
            <a:t>Manufacturing</a:t>
          </a:r>
        </a:p>
      </dgm:t>
    </dgm:pt>
    <dgm:pt modelId="{235F6F71-D6F0-4E32-9699-578035AF40E6}" type="parTrans" cxnId="{FD433390-6FFB-47A5-BE99-8C91177C67DC}">
      <dgm:prSet/>
      <dgm:spPr/>
      <dgm:t>
        <a:bodyPr/>
        <a:lstStyle/>
        <a:p>
          <a:endParaRPr lang="en-US"/>
        </a:p>
      </dgm:t>
    </dgm:pt>
    <dgm:pt modelId="{9832EB67-D45F-46AA-9EFE-735B230C8B73}" type="sibTrans" cxnId="{FD433390-6FFB-47A5-BE99-8C91177C67DC}">
      <dgm:prSet/>
      <dgm:spPr/>
      <dgm:t>
        <a:bodyPr/>
        <a:lstStyle/>
        <a:p>
          <a:endParaRPr lang="en-US"/>
        </a:p>
      </dgm:t>
    </dgm:pt>
    <dgm:pt modelId="{0005DDF8-AA30-41FE-8C30-31A43A2380F6}">
      <dgm:prSet/>
      <dgm:spPr/>
      <dgm:t>
        <a:bodyPr/>
        <a:lstStyle/>
        <a:p>
          <a:r>
            <a:rPr lang="en-US"/>
            <a:t>A level shift in Adjusted EPS observed in the year 2016, predominantly led by MRF within the auto-ancillaries industry.</a:t>
          </a:r>
        </a:p>
      </dgm:t>
    </dgm:pt>
    <dgm:pt modelId="{921D281E-89E7-4342-8BC5-183665A8E3A2}" type="parTrans" cxnId="{8C5B738A-8A1B-4782-8CE3-9F4940F3D145}">
      <dgm:prSet/>
      <dgm:spPr/>
      <dgm:t>
        <a:bodyPr/>
        <a:lstStyle/>
        <a:p>
          <a:endParaRPr lang="en-US"/>
        </a:p>
      </dgm:t>
    </dgm:pt>
    <dgm:pt modelId="{3F76A382-7C2D-4841-9823-76E3AA5101C4}" type="sibTrans" cxnId="{8C5B738A-8A1B-4782-8CE3-9F4940F3D145}">
      <dgm:prSet/>
      <dgm:spPr/>
      <dgm:t>
        <a:bodyPr/>
        <a:lstStyle/>
        <a:p>
          <a:endParaRPr lang="en-US"/>
        </a:p>
      </dgm:t>
    </dgm:pt>
    <dgm:pt modelId="{0A4E82A0-1B32-4FA9-87BC-2B2D224A8A10}">
      <dgm:prSet/>
      <dgm:spPr/>
      <dgm:t>
        <a:bodyPr/>
        <a:lstStyle/>
        <a:p>
          <a:r>
            <a:rPr lang="en-US"/>
            <a:t>Adjusted Book value for auto ancillaries grew consistently throughout the years compared to all other industries.</a:t>
          </a:r>
        </a:p>
      </dgm:t>
    </dgm:pt>
    <dgm:pt modelId="{EC038AE6-9446-4948-9DE5-0BD05E6F06D8}" type="parTrans" cxnId="{12E00D97-3369-40D8-AC58-2D1630D3B330}">
      <dgm:prSet/>
      <dgm:spPr/>
      <dgm:t>
        <a:bodyPr/>
        <a:lstStyle/>
        <a:p>
          <a:endParaRPr lang="en-US"/>
        </a:p>
      </dgm:t>
    </dgm:pt>
    <dgm:pt modelId="{E5976D90-51B6-4EE6-B406-708ACC8C36B2}" type="sibTrans" cxnId="{12E00D97-3369-40D8-AC58-2D1630D3B330}">
      <dgm:prSet/>
      <dgm:spPr/>
      <dgm:t>
        <a:bodyPr/>
        <a:lstStyle/>
        <a:p>
          <a:endParaRPr lang="en-US"/>
        </a:p>
      </dgm:t>
    </dgm:pt>
    <dgm:pt modelId="{86592075-88BD-4F84-AC67-47B17C7CC596}" type="pres">
      <dgm:prSet presAssocID="{E5A57A96-358B-4816-B71F-62E1A2EE4C29}" presName="linear" presStyleCnt="0">
        <dgm:presLayoutVars>
          <dgm:dir/>
          <dgm:animLvl val="lvl"/>
          <dgm:resizeHandles val="exact"/>
        </dgm:presLayoutVars>
      </dgm:prSet>
      <dgm:spPr/>
    </dgm:pt>
    <dgm:pt modelId="{830E6A09-4A9B-4FC8-B321-7BF73E5DE8AE}" type="pres">
      <dgm:prSet presAssocID="{C5E11B00-5AEA-4DCD-B3DE-0E956E179F89}" presName="parentLin" presStyleCnt="0"/>
      <dgm:spPr/>
    </dgm:pt>
    <dgm:pt modelId="{6918AE9E-F3FD-40CD-8497-0FA7C3D21B14}" type="pres">
      <dgm:prSet presAssocID="{C5E11B00-5AEA-4DCD-B3DE-0E956E179F89}" presName="parentLeftMargin" presStyleLbl="node1" presStyleIdx="0" presStyleCnt="4"/>
      <dgm:spPr/>
    </dgm:pt>
    <dgm:pt modelId="{6E4A6D2B-36BA-4815-A2D4-378C6330915D}" type="pres">
      <dgm:prSet presAssocID="{C5E11B00-5AEA-4DCD-B3DE-0E956E179F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3CD658-DA1B-4EE1-8D5E-01C829CDB878}" type="pres">
      <dgm:prSet presAssocID="{C5E11B00-5AEA-4DCD-B3DE-0E956E179F89}" presName="negativeSpace" presStyleCnt="0"/>
      <dgm:spPr/>
    </dgm:pt>
    <dgm:pt modelId="{D1CC6F37-4C19-4B08-86A2-256565E4C092}" type="pres">
      <dgm:prSet presAssocID="{C5E11B00-5AEA-4DCD-B3DE-0E956E179F89}" presName="childText" presStyleLbl="conFgAcc1" presStyleIdx="0" presStyleCnt="4">
        <dgm:presLayoutVars>
          <dgm:bulletEnabled val="1"/>
        </dgm:presLayoutVars>
      </dgm:prSet>
      <dgm:spPr/>
    </dgm:pt>
    <dgm:pt modelId="{41E06967-3D21-4140-9F6A-1CB040A75C04}" type="pres">
      <dgm:prSet presAssocID="{CA39DD55-EE93-4820-B070-8641B6349FB7}" presName="spaceBetweenRectangles" presStyleCnt="0"/>
      <dgm:spPr/>
    </dgm:pt>
    <dgm:pt modelId="{590C0330-8D97-47BD-A831-58CF4C6F44F4}" type="pres">
      <dgm:prSet presAssocID="{6DBD1C0E-3700-439E-8E27-2AEB7148E606}" presName="parentLin" presStyleCnt="0"/>
      <dgm:spPr/>
    </dgm:pt>
    <dgm:pt modelId="{F529499B-C1A9-4533-801C-9CD7A041F626}" type="pres">
      <dgm:prSet presAssocID="{6DBD1C0E-3700-439E-8E27-2AEB7148E606}" presName="parentLeftMargin" presStyleLbl="node1" presStyleIdx="0" presStyleCnt="4"/>
      <dgm:spPr/>
    </dgm:pt>
    <dgm:pt modelId="{87E04C68-7C91-4691-8EE0-AC2027D9C08E}" type="pres">
      <dgm:prSet presAssocID="{6DBD1C0E-3700-439E-8E27-2AEB7148E6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3656831-1FF2-4362-A50F-E20E5B1E8939}" type="pres">
      <dgm:prSet presAssocID="{6DBD1C0E-3700-439E-8E27-2AEB7148E606}" presName="negativeSpace" presStyleCnt="0"/>
      <dgm:spPr/>
    </dgm:pt>
    <dgm:pt modelId="{3BF34F15-14C6-4D53-984A-4B4C7B561E04}" type="pres">
      <dgm:prSet presAssocID="{6DBD1C0E-3700-439E-8E27-2AEB7148E606}" presName="childText" presStyleLbl="conFgAcc1" presStyleIdx="1" presStyleCnt="4">
        <dgm:presLayoutVars>
          <dgm:bulletEnabled val="1"/>
        </dgm:presLayoutVars>
      </dgm:prSet>
      <dgm:spPr/>
    </dgm:pt>
    <dgm:pt modelId="{C1B9CF58-A5C2-4349-8EB0-10C90EA71E86}" type="pres">
      <dgm:prSet presAssocID="{D0798844-BE05-4A1F-A8C8-485AB967A195}" presName="spaceBetweenRectangles" presStyleCnt="0"/>
      <dgm:spPr/>
    </dgm:pt>
    <dgm:pt modelId="{7522B58C-D128-4972-9B56-8570135B5537}" type="pres">
      <dgm:prSet presAssocID="{9C40704B-785C-479F-B410-5F177413C97E}" presName="parentLin" presStyleCnt="0"/>
      <dgm:spPr/>
    </dgm:pt>
    <dgm:pt modelId="{8DD1A0B6-4E2E-40EA-B85E-C9B68292B736}" type="pres">
      <dgm:prSet presAssocID="{9C40704B-785C-479F-B410-5F177413C97E}" presName="parentLeftMargin" presStyleLbl="node1" presStyleIdx="1" presStyleCnt="4"/>
      <dgm:spPr/>
    </dgm:pt>
    <dgm:pt modelId="{1C6E029A-8E8D-4FE1-8356-FDAD6603291D}" type="pres">
      <dgm:prSet presAssocID="{9C40704B-785C-479F-B410-5F177413C9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ED9B50-ECE9-4341-95F3-4ACB600765A6}" type="pres">
      <dgm:prSet presAssocID="{9C40704B-785C-479F-B410-5F177413C97E}" presName="negativeSpace" presStyleCnt="0"/>
      <dgm:spPr/>
    </dgm:pt>
    <dgm:pt modelId="{8F4A004C-E078-4D8E-A9DA-80F2B1E27332}" type="pres">
      <dgm:prSet presAssocID="{9C40704B-785C-479F-B410-5F177413C97E}" presName="childText" presStyleLbl="conFgAcc1" presStyleIdx="2" presStyleCnt="4">
        <dgm:presLayoutVars>
          <dgm:bulletEnabled val="1"/>
        </dgm:presLayoutVars>
      </dgm:prSet>
      <dgm:spPr/>
    </dgm:pt>
    <dgm:pt modelId="{3981433A-9735-4D9D-A58A-A8BC9F3E1393}" type="pres">
      <dgm:prSet presAssocID="{82D68ACC-6CFA-479B-8C76-CD52ABA2D8FC}" presName="spaceBetweenRectangles" presStyleCnt="0"/>
      <dgm:spPr/>
    </dgm:pt>
    <dgm:pt modelId="{15FC8C72-7143-4503-98CA-15CE78A11941}" type="pres">
      <dgm:prSet presAssocID="{977C51EF-32FB-4AC2-A092-FD09FF72BF1E}" presName="parentLin" presStyleCnt="0"/>
      <dgm:spPr/>
    </dgm:pt>
    <dgm:pt modelId="{4567DFCB-34C5-41E3-8003-D6B482701F3C}" type="pres">
      <dgm:prSet presAssocID="{977C51EF-32FB-4AC2-A092-FD09FF72BF1E}" presName="parentLeftMargin" presStyleLbl="node1" presStyleIdx="2" presStyleCnt="4"/>
      <dgm:spPr/>
    </dgm:pt>
    <dgm:pt modelId="{FEA522CD-6AC5-405C-9F6A-019286983DEB}" type="pres">
      <dgm:prSet presAssocID="{977C51EF-32FB-4AC2-A092-FD09FF72BF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786A55-9BDE-4BB5-8E56-336EB293B669}" type="pres">
      <dgm:prSet presAssocID="{977C51EF-32FB-4AC2-A092-FD09FF72BF1E}" presName="negativeSpace" presStyleCnt="0"/>
      <dgm:spPr/>
    </dgm:pt>
    <dgm:pt modelId="{F2666806-2ED3-4773-8975-797447025896}" type="pres">
      <dgm:prSet presAssocID="{977C51EF-32FB-4AC2-A092-FD09FF72BF1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A525006-8B5D-46B8-9392-7B8FA7978D26}" type="presOf" srcId="{9C40704B-785C-479F-B410-5F177413C97E}" destId="{1C6E029A-8E8D-4FE1-8356-FDAD6603291D}" srcOrd="1" destOrd="0" presId="urn:microsoft.com/office/officeart/2005/8/layout/list1"/>
    <dgm:cxn modelId="{E854190B-F972-4D80-8794-19EF09F88929}" type="presOf" srcId="{F5705000-C4A3-40B9-8C60-3D7029F0B4BC}" destId="{8F4A004C-E078-4D8E-A9DA-80F2B1E27332}" srcOrd="0" destOrd="1" presId="urn:microsoft.com/office/officeart/2005/8/layout/list1"/>
    <dgm:cxn modelId="{D556F80B-FE94-4FF9-854C-E747210BCEDC}" type="presOf" srcId="{977C51EF-32FB-4AC2-A092-FD09FF72BF1E}" destId="{FEA522CD-6AC5-405C-9F6A-019286983DEB}" srcOrd="1" destOrd="0" presId="urn:microsoft.com/office/officeart/2005/8/layout/list1"/>
    <dgm:cxn modelId="{53570014-79EB-4A50-A6B7-DA13B7AA3DDA}" type="presOf" srcId="{B4A78C0C-83A7-4100-A96B-24F713ACF09E}" destId="{D1CC6F37-4C19-4B08-86A2-256565E4C092}" srcOrd="0" destOrd="0" presId="urn:microsoft.com/office/officeart/2005/8/layout/list1"/>
    <dgm:cxn modelId="{FF493015-52BB-4DDC-98CA-A968EC4E2936}" srcId="{E5A57A96-358B-4816-B71F-62E1A2EE4C29}" destId="{C5E11B00-5AEA-4DCD-B3DE-0E956E179F89}" srcOrd="0" destOrd="0" parTransId="{89FAB34E-D542-4624-8A75-15FE3C9A3953}" sibTransId="{CA39DD55-EE93-4820-B070-8641B6349FB7}"/>
    <dgm:cxn modelId="{5906C021-98E5-42F3-A059-2C68F77FAC73}" srcId="{E5A57A96-358B-4816-B71F-62E1A2EE4C29}" destId="{6DBD1C0E-3700-439E-8E27-2AEB7148E606}" srcOrd="1" destOrd="0" parTransId="{13769626-CB87-4440-9DF9-3B858C319C5E}" sibTransId="{D0798844-BE05-4A1F-A8C8-485AB967A195}"/>
    <dgm:cxn modelId="{E0216E29-A4ED-4B6F-8DD4-57974BCEE553}" type="presOf" srcId="{6DBD1C0E-3700-439E-8E27-2AEB7148E606}" destId="{87E04C68-7C91-4691-8EE0-AC2027D9C08E}" srcOrd="1" destOrd="0" presId="urn:microsoft.com/office/officeart/2005/8/layout/list1"/>
    <dgm:cxn modelId="{43012361-2572-4CDF-937B-50D4E3BFE92C}" type="presOf" srcId="{69BE2D75-4AB0-406D-9DCA-C7DE3F13AAF1}" destId="{8F4A004C-E078-4D8E-A9DA-80F2B1E27332}" srcOrd="0" destOrd="0" presId="urn:microsoft.com/office/officeart/2005/8/layout/list1"/>
    <dgm:cxn modelId="{AE7FDF61-F403-4E35-9593-80BC5F88AA73}" type="presOf" srcId="{C5E11B00-5AEA-4DCD-B3DE-0E956E179F89}" destId="{6E4A6D2B-36BA-4815-A2D4-378C6330915D}" srcOrd="1" destOrd="0" presId="urn:microsoft.com/office/officeart/2005/8/layout/list1"/>
    <dgm:cxn modelId="{3A783263-805F-419C-8D14-0B89A133DA18}" type="presOf" srcId="{C5E11B00-5AEA-4DCD-B3DE-0E956E179F89}" destId="{6918AE9E-F3FD-40CD-8497-0FA7C3D21B14}" srcOrd="0" destOrd="0" presId="urn:microsoft.com/office/officeart/2005/8/layout/list1"/>
    <dgm:cxn modelId="{862AAB6C-D1C4-4147-A82A-7CAF70255C32}" type="presOf" srcId="{16BE1F32-82D0-4010-8E33-B8A7F8DECB7F}" destId="{3BF34F15-14C6-4D53-984A-4B4C7B561E04}" srcOrd="0" destOrd="1" presId="urn:microsoft.com/office/officeart/2005/8/layout/list1"/>
    <dgm:cxn modelId="{5DCE6471-9B1E-43E7-90CD-CFF20FF0C1D5}" type="presOf" srcId="{E5A57A96-358B-4816-B71F-62E1A2EE4C29}" destId="{86592075-88BD-4F84-AC67-47B17C7CC596}" srcOrd="0" destOrd="0" presId="urn:microsoft.com/office/officeart/2005/8/layout/list1"/>
    <dgm:cxn modelId="{940A1079-ABF8-4565-974A-242648C5476A}" type="presOf" srcId="{977C51EF-32FB-4AC2-A092-FD09FF72BF1E}" destId="{4567DFCB-34C5-41E3-8003-D6B482701F3C}" srcOrd="0" destOrd="0" presId="urn:microsoft.com/office/officeart/2005/8/layout/list1"/>
    <dgm:cxn modelId="{FFD93659-4FBD-499E-8C0D-615F3FAA7831}" srcId="{E5A57A96-358B-4816-B71F-62E1A2EE4C29}" destId="{9C40704B-785C-479F-B410-5F177413C97E}" srcOrd="2" destOrd="0" parTransId="{860BBA18-13D5-49E5-8541-FCB5A630E2E9}" sibTransId="{82D68ACC-6CFA-479B-8C76-CD52ABA2D8FC}"/>
    <dgm:cxn modelId="{67A2F988-93F7-4441-9497-0AFD5D5C7163}" srcId="{6DBD1C0E-3700-439E-8E27-2AEB7148E606}" destId="{4A24F159-387E-4D2E-AF1A-151E9100C7E7}" srcOrd="0" destOrd="0" parTransId="{875A384D-2D4C-478D-8414-2D892A256852}" sibTransId="{AC60326C-4B56-4EAF-A5D7-487ADF3B8E51}"/>
    <dgm:cxn modelId="{8C5B738A-8A1B-4782-8CE3-9F4940F3D145}" srcId="{977C51EF-32FB-4AC2-A092-FD09FF72BF1E}" destId="{0005DDF8-AA30-41FE-8C30-31A43A2380F6}" srcOrd="0" destOrd="0" parTransId="{921D281E-89E7-4342-8BC5-183665A8E3A2}" sibTransId="{3F76A382-7C2D-4841-9823-76E3AA5101C4}"/>
    <dgm:cxn modelId="{FD433390-6FFB-47A5-BE99-8C91177C67DC}" srcId="{E5A57A96-358B-4816-B71F-62E1A2EE4C29}" destId="{977C51EF-32FB-4AC2-A092-FD09FF72BF1E}" srcOrd="3" destOrd="0" parTransId="{235F6F71-D6F0-4E32-9699-578035AF40E6}" sibTransId="{9832EB67-D45F-46AA-9EFE-735B230C8B73}"/>
    <dgm:cxn modelId="{919CBB95-9E51-41D8-8763-5A26E93A4322}" type="presOf" srcId="{0005DDF8-AA30-41FE-8C30-31A43A2380F6}" destId="{F2666806-2ED3-4773-8975-797447025896}" srcOrd="0" destOrd="0" presId="urn:microsoft.com/office/officeart/2005/8/layout/list1"/>
    <dgm:cxn modelId="{12E00D97-3369-40D8-AC58-2D1630D3B330}" srcId="{977C51EF-32FB-4AC2-A092-FD09FF72BF1E}" destId="{0A4E82A0-1B32-4FA9-87BC-2B2D224A8A10}" srcOrd="1" destOrd="0" parTransId="{EC038AE6-9446-4948-9DE5-0BD05E6F06D8}" sibTransId="{E5976D90-51B6-4EE6-B406-708ACC8C36B2}"/>
    <dgm:cxn modelId="{FC3621A3-5ADB-420A-BC58-088B0E49F475}" type="presOf" srcId="{9C40704B-785C-479F-B410-5F177413C97E}" destId="{8DD1A0B6-4E2E-40EA-B85E-C9B68292B736}" srcOrd="0" destOrd="0" presId="urn:microsoft.com/office/officeart/2005/8/layout/list1"/>
    <dgm:cxn modelId="{2D379FA6-95E3-4AD7-A5B3-82B9A418C35D}" type="presOf" srcId="{36F79DDD-5012-4CEE-8654-C86C586A9686}" destId="{8F4A004C-E078-4D8E-A9DA-80F2B1E27332}" srcOrd="0" destOrd="2" presId="urn:microsoft.com/office/officeart/2005/8/layout/list1"/>
    <dgm:cxn modelId="{C0E02BAC-E264-4140-8229-2418A79E2135}" srcId="{6DBD1C0E-3700-439E-8E27-2AEB7148E606}" destId="{CDF28FDC-406B-47DD-BA8F-4406FD0B7377}" srcOrd="2" destOrd="0" parTransId="{4D357FFF-B47C-4CEE-9EF8-A98925B87951}" sibTransId="{CC3C32DF-AD2D-4A79-9D49-FBD066366378}"/>
    <dgm:cxn modelId="{079EF3AE-1FE7-4D3E-80A9-29EF055214C8}" srcId="{9C40704B-785C-479F-B410-5F177413C97E}" destId="{F5705000-C4A3-40B9-8C60-3D7029F0B4BC}" srcOrd="1" destOrd="0" parTransId="{3441EF72-E73A-487E-9981-EE3F3F79D481}" sibTransId="{B68CCE8E-EA01-447B-BC59-7B4E6F585412}"/>
    <dgm:cxn modelId="{9E6DCCBC-57A8-4143-970B-376DAA547FA5}" type="presOf" srcId="{6DBD1C0E-3700-439E-8E27-2AEB7148E606}" destId="{F529499B-C1A9-4533-801C-9CD7A041F626}" srcOrd="0" destOrd="0" presId="urn:microsoft.com/office/officeart/2005/8/layout/list1"/>
    <dgm:cxn modelId="{4E3033C2-EA25-4C05-ABE2-911B48FFB6B8}" type="presOf" srcId="{4A24F159-387E-4D2E-AF1A-151E9100C7E7}" destId="{3BF34F15-14C6-4D53-984A-4B4C7B561E04}" srcOrd="0" destOrd="0" presId="urn:microsoft.com/office/officeart/2005/8/layout/list1"/>
    <dgm:cxn modelId="{F41E1ED6-943C-47F1-BC54-8A5B63594488}" srcId="{9C40704B-785C-479F-B410-5F177413C97E}" destId="{69BE2D75-4AB0-406D-9DCA-C7DE3F13AAF1}" srcOrd="0" destOrd="0" parTransId="{B5A39EC1-9DE9-4939-BDA0-776FF5B35533}" sibTransId="{504CB30A-123B-4730-8DE4-FA3F5C5B5E78}"/>
    <dgm:cxn modelId="{0ECF65D9-1145-4E61-914F-FE90C3E705A8}" type="presOf" srcId="{CDF28FDC-406B-47DD-BA8F-4406FD0B7377}" destId="{3BF34F15-14C6-4D53-984A-4B4C7B561E04}" srcOrd="0" destOrd="2" presId="urn:microsoft.com/office/officeart/2005/8/layout/list1"/>
    <dgm:cxn modelId="{31F7A0DB-3E6D-4178-B3E6-986804AA840B}" srcId="{9C40704B-785C-479F-B410-5F177413C97E}" destId="{36F79DDD-5012-4CEE-8654-C86C586A9686}" srcOrd="2" destOrd="0" parTransId="{735C33CC-D120-423F-B9E9-FB78B602E2B7}" sibTransId="{22B82FD2-6960-41C5-A0BA-28C5A3341F4B}"/>
    <dgm:cxn modelId="{C7AF2CF4-2973-48EC-9F60-B84FC2D5694F}" srcId="{6DBD1C0E-3700-439E-8E27-2AEB7148E606}" destId="{16BE1F32-82D0-4010-8E33-B8A7F8DECB7F}" srcOrd="1" destOrd="0" parTransId="{CA7108E2-E76D-4690-87D7-3B5594D031FE}" sibTransId="{2B0A7E92-6D84-456A-93FC-BB3A34228F10}"/>
    <dgm:cxn modelId="{380E60F4-82F9-4636-B6D6-DFDE52E71EFE}" type="presOf" srcId="{0A4E82A0-1B32-4FA9-87BC-2B2D224A8A10}" destId="{F2666806-2ED3-4773-8975-797447025896}" srcOrd="0" destOrd="1" presId="urn:microsoft.com/office/officeart/2005/8/layout/list1"/>
    <dgm:cxn modelId="{418F66FE-E8EF-476E-BB82-38B35D06F402}" srcId="{C5E11B00-5AEA-4DCD-B3DE-0E956E179F89}" destId="{B4A78C0C-83A7-4100-A96B-24F713ACF09E}" srcOrd="0" destOrd="0" parTransId="{0A92B743-4E58-44B9-AB84-F378D288F177}" sibTransId="{A99166C3-804C-47C4-A089-4579F23373BA}"/>
    <dgm:cxn modelId="{74564708-003A-45C1-AE99-1BE9FF78B4AB}" type="presParOf" srcId="{86592075-88BD-4F84-AC67-47B17C7CC596}" destId="{830E6A09-4A9B-4FC8-B321-7BF73E5DE8AE}" srcOrd="0" destOrd="0" presId="urn:microsoft.com/office/officeart/2005/8/layout/list1"/>
    <dgm:cxn modelId="{28399D3A-2A49-46C5-8B6C-A9D19C17C67E}" type="presParOf" srcId="{830E6A09-4A9B-4FC8-B321-7BF73E5DE8AE}" destId="{6918AE9E-F3FD-40CD-8497-0FA7C3D21B14}" srcOrd="0" destOrd="0" presId="urn:microsoft.com/office/officeart/2005/8/layout/list1"/>
    <dgm:cxn modelId="{29968CCC-6220-4926-8340-79CDFB33CB9C}" type="presParOf" srcId="{830E6A09-4A9B-4FC8-B321-7BF73E5DE8AE}" destId="{6E4A6D2B-36BA-4815-A2D4-378C6330915D}" srcOrd="1" destOrd="0" presId="urn:microsoft.com/office/officeart/2005/8/layout/list1"/>
    <dgm:cxn modelId="{DC7C6867-5B01-4A85-98AC-D49995070B6F}" type="presParOf" srcId="{86592075-88BD-4F84-AC67-47B17C7CC596}" destId="{B43CD658-DA1B-4EE1-8D5E-01C829CDB878}" srcOrd="1" destOrd="0" presId="urn:microsoft.com/office/officeart/2005/8/layout/list1"/>
    <dgm:cxn modelId="{A34F953B-8C89-4DBF-A82E-064BD953AC7E}" type="presParOf" srcId="{86592075-88BD-4F84-AC67-47B17C7CC596}" destId="{D1CC6F37-4C19-4B08-86A2-256565E4C092}" srcOrd="2" destOrd="0" presId="urn:microsoft.com/office/officeart/2005/8/layout/list1"/>
    <dgm:cxn modelId="{C60A032E-5B52-4726-9E05-2698C3AF24FD}" type="presParOf" srcId="{86592075-88BD-4F84-AC67-47B17C7CC596}" destId="{41E06967-3D21-4140-9F6A-1CB040A75C04}" srcOrd="3" destOrd="0" presId="urn:microsoft.com/office/officeart/2005/8/layout/list1"/>
    <dgm:cxn modelId="{FBB2EB37-5ED5-4BDD-964A-18A8C7CFE48F}" type="presParOf" srcId="{86592075-88BD-4F84-AC67-47B17C7CC596}" destId="{590C0330-8D97-47BD-A831-58CF4C6F44F4}" srcOrd="4" destOrd="0" presId="urn:microsoft.com/office/officeart/2005/8/layout/list1"/>
    <dgm:cxn modelId="{806EEC2D-E749-4756-9E0F-625B44A9CC72}" type="presParOf" srcId="{590C0330-8D97-47BD-A831-58CF4C6F44F4}" destId="{F529499B-C1A9-4533-801C-9CD7A041F626}" srcOrd="0" destOrd="0" presId="urn:microsoft.com/office/officeart/2005/8/layout/list1"/>
    <dgm:cxn modelId="{4F632B63-0FAF-410C-A911-9BB58E42827F}" type="presParOf" srcId="{590C0330-8D97-47BD-A831-58CF4C6F44F4}" destId="{87E04C68-7C91-4691-8EE0-AC2027D9C08E}" srcOrd="1" destOrd="0" presId="urn:microsoft.com/office/officeart/2005/8/layout/list1"/>
    <dgm:cxn modelId="{8D73FE71-B83F-4FA4-AD05-CDC135BE7A82}" type="presParOf" srcId="{86592075-88BD-4F84-AC67-47B17C7CC596}" destId="{93656831-1FF2-4362-A50F-E20E5B1E8939}" srcOrd="5" destOrd="0" presId="urn:microsoft.com/office/officeart/2005/8/layout/list1"/>
    <dgm:cxn modelId="{17512724-0854-419B-9F13-41C3487205B9}" type="presParOf" srcId="{86592075-88BD-4F84-AC67-47B17C7CC596}" destId="{3BF34F15-14C6-4D53-984A-4B4C7B561E04}" srcOrd="6" destOrd="0" presId="urn:microsoft.com/office/officeart/2005/8/layout/list1"/>
    <dgm:cxn modelId="{0137E162-9FDD-44DC-84F5-CF147EB04005}" type="presParOf" srcId="{86592075-88BD-4F84-AC67-47B17C7CC596}" destId="{C1B9CF58-A5C2-4349-8EB0-10C90EA71E86}" srcOrd="7" destOrd="0" presId="urn:microsoft.com/office/officeart/2005/8/layout/list1"/>
    <dgm:cxn modelId="{AF397A0D-EBBE-4F6F-A931-F45140A6A84E}" type="presParOf" srcId="{86592075-88BD-4F84-AC67-47B17C7CC596}" destId="{7522B58C-D128-4972-9B56-8570135B5537}" srcOrd="8" destOrd="0" presId="urn:microsoft.com/office/officeart/2005/8/layout/list1"/>
    <dgm:cxn modelId="{A91799E1-D656-43E7-A178-F8D2EC612AF3}" type="presParOf" srcId="{7522B58C-D128-4972-9B56-8570135B5537}" destId="{8DD1A0B6-4E2E-40EA-B85E-C9B68292B736}" srcOrd="0" destOrd="0" presId="urn:microsoft.com/office/officeart/2005/8/layout/list1"/>
    <dgm:cxn modelId="{E24648FB-068E-480A-A807-E69B545E9D7D}" type="presParOf" srcId="{7522B58C-D128-4972-9B56-8570135B5537}" destId="{1C6E029A-8E8D-4FE1-8356-FDAD6603291D}" srcOrd="1" destOrd="0" presId="urn:microsoft.com/office/officeart/2005/8/layout/list1"/>
    <dgm:cxn modelId="{BB75887C-7C3C-45A3-8771-BF1FE205CD65}" type="presParOf" srcId="{86592075-88BD-4F84-AC67-47B17C7CC596}" destId="{04ED9B50-ECE9-4341-95F3-4ACB600765A6}" srcOrd="9" destOrd="0" presId="urn:microsoft.com/office/officeart/2005/8/layout/list1"/>
    <dgm:cxn modelId="{F5016B80-EDCB-493D-B543-382EBD2D0095}" type="presParOf" srcId="{86592075-88BD-4F84-AC67-47B17C7CC596}" destId="{8F4A004C-E078-4D8E-A9DA-80F2B1E27332}" srcOrd="10" destOrd="0" presId="urn:microsoft.com/office/officeart/2005/8/layout/list1"/>
    <dgm:cxn modelId="{630EFE12-EB14-4ACA-AB99-1D531220EFBD}" type="presParOf" srcId="{86592075-88BD-4F84-AC67-47B17C7CC596}" destId="{3981433A-9735-4D9D-A58A-A8BC9F3E1393}" srcOrd="11" destOrd="0" presId="urn:microsoft.com/office/officeart/2005/8/layout/list1"/>
    <dgm:cxn modelId="{25288201-D6ED-44E7-AA59-8F0A427C8F93}" type="presParOf" srcId="{86592075-88BD-4F84-AC67-47B17C7CC596}" destId="{15FC8C72-7143-4503-98CA-15CE78A11941}" srcOrd="12" destOrd="0" presId="urn:microsoft.com/office/officeart/2005/8/layout/list1"/>
    <dgm:cxn modelId="{43435AA6-316B-485C-B598-9066919916D4}" type="presParOf" srcId="{15FC8C72-7143-4503-98CA-15CE78A11941}" destId="{4567DFCB-34C5-41E3-8003-D6B482701F3C}" srcOrd="0" destOrd="0" presId="urn:microsoft.com/office/officeart/2005/8/layout/list1"/>
    <dgm:cxn modelId="{C8F55A00-FBB0-476F-BA47-39EE8D0F50BF}" type="presParOf" srcId="{15FC8C72-7143-4503-98CA-15CE78A11941}" destId="{FEA522CD-6AC5-405C-9F6A-019286983DEB}" srcOrd="1" destOrd="0" presId="urn:microsoft.com/office/officeart/2005/8/layout/list1"/>
    <dgm:cxn modelId="{216F0126-9D1B-4B3A-BA03-02714E6D3266}" type="presParOf" srcId="{86592075-88BD-4F84-AC67-47B17C7CC596}" destId="{74786A55-9BDE-4BB5-8E56-336EB293B669}" srcOrd="13" destOrd="0" presId="urn:microsoft.com/office/officeart/2005/8/layout/list1"/>
    <dgm:cxn modelId="{0442D24B-CF11-4A86-A70D-13AF9C4EDAA6}" type="presParOf" srcId="{86592075-88BD-4F84-AC67-47B17C7CC596}" destId="{F2666806-2ED3-4773-8975-79744702589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C83AB3-9A81-40FE-8A4D-B62F222DCBFA}" type="doc">
      <dgm:prSet loTypeId="urn:microsoft.com/office/officeart/2005/8/layout/defaul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18EA70C0-F58B-4150-92C8-FAC9C15F2B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Target Variable</a:t>
          </a:r>
          <a:r>
            <a:rPr lang="en-US"/>
            <a:t> – Growth Category</a:t>
          </a:r>
          <a:endParaRPr lang="en-IN"/>
        </a:p>
      </dgm:t>
    </dgm:pt>
    <dgm:pt modelId="{7305B700-22CA-4193-A42B-B7C80124DC11}" type="parTrans" cxnId="{DD2F1C48-CFB4-4442-9478-F5928AA10C6B}">
      <dgm:prSet/>
      <dgm:spPr/>
      <dgm:t>
        <a:bodyPr/>
        <a:lstStyle/>
        <a:p>
          <a:endParaRPr lang="en-IN"/>
        </a:p>
      </dgm:t>
    </dgm:pt>
    <dgm:pt modelId="{544AB129-19BD-48F8-AD31-3287829AE3C9}" type="sibTrans" cxnId="{DD2F1C48-CFB4-4442-9478-F5928AA10C6B}">
      <dgm:prSet/>
      <dgm:spPr/>
      <dgm:t>
        <a:bodyPr/>
        <a:lstStyle/>
        <a:p>
          <a:endParaRPr lang="en-IN"/>
        </a:p>
      </dgm:t>
    </dgm:pt>
    <dgm:pt modelId="{0FFAD147-7712-4F24-BE61-6938B9E5F54C}">
      <dgm:prSet/>
      <dgm:spPr/>
      <dgm:t>
        <a:bodyPr/>
        <a:lstStyle/>
        <a:p>
          <a:r>
            <a:rPr lang="en-US" dirty="0"/>
            <a:t>Random Forest is overfitting the Train Data across Macro-Sectors</a:t>
          </a:r>
        </a:p>
      </dgm:t>
    </dgm:pt>
    <dgm:pt modelId="{F01EDD5C-B0B5-490E-872F-7F04144CF2AF}" type="parTrans" cxnId="{3B396D26-EABB-4731-AD64-A2FD9E4DF234}">
      <dgm:prSet/>
      <dgm:spPr/>
      <dgm:t>
        <a:bodyPr/>
        <a:lstStyle/>
        <a:p>
          <a:endParaRPr lang="en-IN"/>
        </a:p>
      </dgm:t>
    </dgm:pt>
    <dgm:pt modelId="{0BF1A21E-CBD5-473D-96AF-1C69C09435AE}" type="sibTrans" cxnId="{3B396D26-EABB-4731-AD64-A2FD9E4DF234}">
      <dgm:prSet/>
      <dgm:spPr/>
      <dgm:t>
        <a:bodyPr/>
        <a:lstStyle/>
        <a:p>
          <a:endParaRPr lang="en-IN"/>
        </a:p>
      </dgm:t>
    </dgm:pt>
    <dgm:pt modelId="{E7A50893-271A-436A-8BEB-43184391ADC6}">
      <dgm:prSet/>
      <dgm:spPr/>
      <dgm:t>
        <a:bodyPr/>
        <a:lstStyle/>
        <a:p>
          <a:r>
            <a:rPr lang="en-US" dirty="0"/>
            <a:t>Decision Trees based on RPART model are giving out better Sensitivities for BFS, Consumer and Commodities</a:t>
          </a:r>
        </a:p>
      </dgm:t>
    </dgm:pt>
    <dgm:pt modelId="{3C3065DC-AE8C-492A-8C79-197BB6626C16}" type="parTrans" cxnId="{89C06028-7E7E-47F5-9A26-FBE13575648A}">
      <dgm:prSet/>
      <dgm:spPr/>
      <dgm:t>
        <a:bodyPr/>
        <a:lstStyle/>
        <a:p>
          <a:endParaRPr lang="en-IN"/>
        </a:p>
      </dgm:t>
    </dgm:pt>
    <dgm:pt modelId="{7241B7B6-76B3-44A8-9A7E-8416B64E26E5}" type="sibTrans" cxnId="{89C06028-7E7E-47F5-9A26-FBE13575648A}">
      <dgm:prSet/>
      <dgm:spPr/>
      <dgm:t>
        <a:bodyPr/>
        <a:lstStyle/>
        <a:p>
          <a:endParaRPr lang="en-IN"/>
        </a:p>
      </dgm:t>
    </dgm:pt>
    <dgm:pt modelId="{E4A33946-8C81-46E8-8CC2-F390DA9D9605}">
      <dgm:prSet/>
      <dgm:spPr/>
      <dgm:t>
        <a:bodyPr/>
        <a:lstStyle/>
        <a:p>
          <a:r>
            <a:rPr lang="en-US" dirty="0"/>
            <a:t>Logistic Regression is giving out better Sensitivities across Commodities and Manufacturing</a:t>
          </a:r>
        </a:p>
      </dgm:t>
    </dgm:pt>
    <dgm:pt modelId="{DBECF816-1BC0-4918-AC49-7A64C1DF525D}" type="parTrans" cxnId="{94233F48-8A8D-40B4-87F0-4280ACCF72D1}">
      <dgm:prSet/>
      <dgm:spPr/>
      <dgm:t>
        <a:bodyPr/>
        <a:lstStyle/>
        <a:p>
          <a:endParaRPr lang="en-IN"/>
        </a:p>
      </dgm:t>
    </dgm:pt>
    <dgm:pt modelId="{06F8A8B7-12B2-44EA-9918-60CC69CEA294}" type="sibTrans" cxnId="{94233F48-8A8D-40B4-87F0-4280ACCF72D1}">
      <dgm:prSet/>
      <dgm:spPr/>
      <dgm:t>
        <a:bodyPr/>
        <a:lstStyle/>
        <a:p>
          <a:endParaRPr lang="en-IN"/>
        </a:p>
      </dgm:t>
    </dgm:pt>
    <dgm:pt modelId="{F0FD928F-6490-49E7-8073-025B01C049E2}" type="pres">
      <dgm:prSet presAssocID="{47C83AB3-9A81-40FE-8A4D-B62F222DCBFA}" presName="diagram" presStyleCnt="0">
        <dgm:presLayoutVars>
          <dgm:dir/>
          <dgm:resizeHandles val="exact"/>
        </dgm:presLayoutVars>
      </dgm:prSet>
      <dgm:spPr/>
    </dgm:pt>
    <dgm:pt modelId="{A25CD1E0-BA59-4BD2-9A31-FD5FCF896520}" type="pres">
      <dgm:prSet presAssocID="{18EA70C0-F58B-4150-92C8-FAC9C15F2B80}" presName="node" presStyleLbl="node1" presStyleIdx="0" presStyleCnt="4">
        <dgm:presLayoutVars>
          <dgm:bulletEnabled val="1"/>
        </dgm:presLayoutVars>
      </dgm:prSet>
      <dgm:spPr/>
    </dgm:pt>
    <dgm:pt modelId="{EA56AFD2-A453-4C8D-84E3-044C20C4A5C1}" type="pres">
      <dgm:prSet presAssocID="{544AB129-19BD-48F8-AD31-3287829AE3C9}" presName="sibTrans" presStyleCnt="0"/>
      <dgm:spPr/>
    </dgm:pt>
    <dgm:pt modelId="{8CC31E3B-93CD-42FE-A838-8B2D9BE9F678}" type="pres">
      <dgm:prSet presAssocID="{0FFAD147-7712-4F24-BE61-6938B9E5F54C}" presName="node" presStyleLbl="node1" presStyleIdx="1" presStyleCnt="4" custLinFactNeighborY="-714">
        <dgm:presLayoutVars>
          <dgm:bulletEnabled val="1"/>
        </dgm:presLayoutVars>
      </dgm:prSet>
      <dgm:spPr/>
    </dgm:pt>
    <dgm:pt modelId="{D9B2F16D-2695-4E0A-8F95-1B42272AD55C}" type="pres">
      <dgm:prSet presAssocID="{0BF1A21E-CBD5-473D-96AF-1C69C09435AE}" presName="sibTrans" presStyleCnt="0"/>
      <dgm:spPr/>
    </dgm:pt>
    <dgm:pt modelId="{EB8A3B87-5C81-4F2B-82E6-DB866DD0B693}" type="pres">
      <dgm:prSet presAssocID="{E7A50893-271A-436A-8BEB-43184391ADC6}" presName="node" presStyleLbl="node1" presStyleIdx="2" presStyleCnt="4">
        <dgm:presLayoutVars>
          <dgm:bulletEnabled val="1"/>
        </dgm:presLayoutVars>
      </dgm:prSet>
      <dgm:spPr/>
    </dgm:pt>
    <dgm:pt modelId="{476F462C-F89A-4087-9982-1C7A14763101}" type="pres">
      <dgm:prSet presAssocID="{7241B7B6-76B3-44A8-9A7E-8416B64E26E5}" presName="sibTrans" presStyleCnt="0"/>
      <dgm:spPr/>
    </dgm:pt>
    <dgm:pt modelId="{595A89D5-F331-4994-A72C-5924B8A601C3}" type="pres">
      <dgm:prSet presAssocID="{E4A33946-8C81-46E8-8CC2-F390DA9D9605}" presName="node" presStyleLbl="node1" presStyleIdx="3" presStyleCnt="4">
        <dgm:presLayoutVars>
          <dgm:bulletEnabled val="1"/>
        </dgm:presLayoutVars>
      </dgm:prSet>
      <dgm:spPr/>
    </dgm:pt>
  </dgm:ptLst>
  <dgm:cxnLst>
    <dgm:cxn modelId="{20DF2626-9820-4E22-A52F-1F0847A784AE}" type="presOf" srcId="{18EA70C0-F58B-4150-92C8-FAC9C15F2B80}" destId="{A25CD1E0-BA59-4BD2-9A31-FD5FCF896520}" srcOrd="0" destOrd="0" presId="urn:microsoft.com/office/officeart/2005/8/layout/default"/>
    <dgm:cxn modelId="{3B396D26-EABB-4731-AD64-A2FD9E4DF234}" srcId="{47C83AB3-9A81-40FE-8A4D-B62F222DCBFA}" destId="{0FFAD147-7712-4F24-BE61-6938B9E5F54C}" srcOrd="1" destOrd="0" parTransId="{F01EDD5C-B0B5-490E-872F-7F04144CF2AF}" sibTransId="{0BF1A21E-CBD5-473D-96AF-1C69C09435AE}"/>
    <dgm:cxn modelId="{89C06028-7E7E-47F5-9A26-FBE13575648A}" srcId="{47C83AB3-9A81-40FE-8A4D-B62F222DCBFA}" destId="{E7A50893-271A-436A-8BEB-43184391ADC6}" srcOrd="2" destOrd="0" parTransId="{3C3065DC-AE8C-492A-8C79-197BB6626C16}" sibTransId="{7241B7B6-76B3-44A8-9A7E-8416B64E26E5}"/>
    <dgm:cxn modelId="{95067941-DB75-47CB-BC34-D24FD781C050}" type="presOf" srcId="{47C83AB3-9A81-40FE-8A4D-B62F222DCBFA}" destId="{F0FD928F-6490-49E7-8073-025B01C049E2}" srcOrd="0" destOrd="0" presId="urn:microsoft.com/office/officeart/2005/8/layout/default"/>
    <dgm:cxn modelId="{64928446-6A06-432C-9991-787B7724FFF5}" type="presOf" srcId="{0FFAD147-7712-4F24-BE61-6938B9E5F54C}" destId="{8CC31E3B-93CD-42FE-A838-8B2D9BE9F678}" srcOrd="0" destOrd="0" presId="urn:microsoft.com/office/officeart/2005/8/layout/default"/>
    <dgm:cxn modelId="{DD2F1C48-CFB4-4442-9478-F5928AA10C6B}" srcId="{47C83AB3-9A81-40FE-8A4D-B62F222DCBFA}" destId="{18EA70C0-F58B-4150-92C8-FAC9C15F2B80}" srcOrd="0" destOrd="0" parTransId="{7305B700-22CA-4193-A42B-B7C80124DC11}" sibTransId="{544AB129-19BD-48F8-AD31-3287829AE3C9}"/>
    <dgm:cxn modelId="{94233F48-8A8D-40B4-87F0-4280ACCF72D1}" srcId="{47C83AB3-9A81-40FE-8A4D-B62F222DCBFA}" destId="{E4A33946-8C81-46E8-8CC2-F390DA9D9605}" srcOrd="3" destOrd="0" parTransId="{DBECF816-1BC0-4918-AC49-7A64C1DF525D}" sibTransId="{06F8A8B7-12B2-44EA-9918-60CC69CEA294}"/>
    <dgm:cxn modelId="{DC6E6870-3B0F-489E-A4EE-8F17E1F7866F}" type="presOf" srcId="{E7A50893-271A-436A-8BEB-43184391ADC6}" destId="{EB8A3B87-5C81-4F2B-82E6-DB866DD0B693}" srcOrd="0" destOrd="0" presId="urn:microsoft.com/office/officeart/2005/8/layout/default"/>
    <dgm:cxn modelId="{A3374BBC-D7C8-41B6-98E3-B9370C639562}" type="presOf" srcId="{E4A33946-8C81-46E8-8CC2-F390DA9D9605}" destId="{595A89D5-F331-4994-A72C-5924B8A601C3}" srcOrd="0" destOrd="0" presId="urn:microsoft.com/office/officeart/2005/8/layout/default"/>
    <dgm:cxn modelId="{7AE6851A-A7F1-4309-B9E8-08D5DD708C96}" type="presParOf" srcId="{F0FD928F-6490-49E7-8073-025B01C049E2}" destId="{A25CD1E0-BA59-4BD2-9A31-FD5FCF896520}" srcOrd="0" destOrd="0" presId="urn:microsoft.com/office/officeart/2005/8/layout/default"/>
    <dgm:cxn modelId="{94516760-029C-47DF-A9B1-6F67832D2C06}" type="presParOf" srcId="{F0FD928F-6490-49E7-8073-025B01C049E2}" destId="{EA56AFD2-A453-4C8D-84E3-044C20C4A5C1}" srcOrd="1" destOrd="0" presId="urn:microsoft.com/office/officeart/2005/8/layout/default"/>
    <dgm:cxn modelId="{01846BEE-F773-4B44-8903-F57BB1852A2D}" type="presParOf" srcId="{F0FD928F-6490-49E7-8073-025B01C049E2}" destId="{8CC31E3B-93CD-42FE-A838-8B2D9BE9F678}" srcOrd="2" destOrd="0" presId="urn:microsoft.com/office/officeart/2005/8/layout/default"/>
    <dgm:cxn modelId="{C344E990-8AF4-45F0-B380-6786865F59EA}" type="presParOf" srcId="{F0FD928F-6490-49E7-8073-025B01C049E2}" destId="{D9B2F16D-2695-4E0A-8F95-1B42272AD55C}" srcOrd="3" destOrd="0" presId="urn:microsoft.com/office/officeart/2005/8/layout/default"/>
    <dgm:cxn modelId="{83A08319-1383-498F-99A7-505330599B7D}" type="presParOf" srcId="{F0FD928F-6490-49E7-8073-025B01C049E2}" destId="{EB8A3B87-5C81-4F2B-82E6-DB866DD0B693}" srcOrd="4" destOrd="0" presId="urn:microsoft.com/office/officeart/2005/8/layout/default"/>
    <dgm:cxn modelId="{05926340-B08A-4311-9468-335732BDCC42}" type="presParOf" srcId="{F0FD928F-6490-49E7-8073-025B01C049E2}" destId="{476F462C-F89A-4087-9982-1C7A14763101}" srcOrd="5" destOrd="0" presId="urn:microsoft.com/office/officeart/2005/8/layout/default"/>
    <dgm:cxn modelId="{10FFB97A-9707-4741-ABC8-54B765D2E547}" type="presParOf" srcId="{F0FD928F-6490-49E7-8073-025B01C049E2}" destId="{595A89D5-F331-4994-A72C-5924B8A601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9860FD-AA48-4952-B14E-B362FB112B9C}" type="doc">
      <dgm:prSet loTypeId="urn:microsoft.com/office/officeart/2005/8/layout/vList2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7F5C3AE8-B762-46B7-8603-6438C704ED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Target Variable – Adjusted EPS in RS.</a:t>
          </a:r>
          <a:endParaRPr lang="en-IN" dirty="0"/>
        </a:p>
      </dgm:t>
    </dgm:pt>
    <dgm:pt modelId="{F50AAFAE-70FD-408B-B749-020132144E73}" type="parTrans" cxnId="{B7EF199F-520D-4007-99B9-6BC0B4F527E0}">
      <dgm:prSet/>
      <dgm:spPr/>
      <dgm:t>
        <a:bodyPr/>
        <a:lstStyle/>
        <a:p>
          <a:endParaRPr lang="en-IN"/>
        </a:p>
      </dgm:t>
    </dgm:pt>
    <dgm:pt modelId="{613ED286-7873-4BB7-A697-56E11F336A4E}" type="sibTrans" cxnId="{B7EF199F-520D-4007-99B9-6BC0B4F527E0}">
      <dgm:prSet/>
      <dgm:spPr/>
      <dgm:t>
        <a:bodyPr/>
        <a:lstStyle/>
        <a:p>
          <a:endParaRPr lang="en-IN"/>
        </a:p>
      </dgm:t>
    </dgm:pt>
    <dgm:pt modelId="{2B239FB6-8AD6-4189-9D8A-C165A073F459}">
      <dgm:prSet/>
      <dgm:spPr/>
      <dgm:t>
        <a:bodyPr/>
        <a:lstStyle/>
        <a:p>
          <a:r>
            <a:rPr lang="en-US" altLang="en-US" dirty="0"/>
            <a:t>Adjusted </a:t>
          </a:r>
          <a:r>
            <a:rPr lang="en-US" dirty="0"/>
            <a:t>R</a:t>
          </a:r>
          <a:r>
            <a:rPr lang="en-US" baseline="30000" dirty="0"/>
            <a:t>2 </a:t>
          </a:r>
          <a:r>
            <a:rPr lang="en-US" altLang="en-US" dirty="0"/>
            <a:t> for Consumer, Commodities, Manufacturing is more than 80</a:t>
          </a:r>
        </a:p>
      </dgm:t>
    </dgm:pt>
    <dgm:pt modelId="{E4E20433-D4ED-4570-935E-D609EBFC1FB7}" type="parTrans" cxnId="{073686A3-65AF-4EB9-9D0C-DA095E733E69}">
      <dgm:prSet/>
      <dgm:spPr/>
      <dgm:t>
        <a:bodyPr/>
        <a:lstStyle/>
        <a:p>
          <a:endParaRPr lang="en-IN"/>
        </a:p>
      </dgm:t>
    </dgm:pt>
    <dgm:pt modelId="{B9D275EC-1A72-43BD-88C1-68E48B7AA1B5}" type="sibTrans" cxnId="{073686A3-65AF-4EB9-9D0C-DA095E733E69}">
      <dgm:prSet/>
      <dgm:spPr/>
      <dgm:t>
        <a:bodyPr/>
        <a:lstStyle/>
        <a:p>
          <a:endParaRPr lang="en-IN"/>
        </a:p>
      </dgm:t>
    </dgm:pt>
    <dgm:pt modelId="{4EB0C26E-96FF-4FC6-A332-CBB8C55A2C51}" type="pres">
      <dgm:prSet presAssocID="{C79860FD-AA48-4952-B14E-B362FB112B9C}" presName="linear" presStyleCnt="0">
        <dgm:presLayoutVars>
          <dgm:animLvl val="lvl"/>
          <dgm:resizeHandles val="exact"/>
        </dgm:presLayoutVars>
      </dgm:prSet>
      <dgm:spPr/>
    </dgm:pt>
    <dgm:pt modelId="{259913C1-0987-4DC5-B241-2625F3044724}" type="pres">
      <dgm:prSet presAssocID="{7F5C3AE8-B762-46B7-8603-6438C704ED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86B672-BD97-4EF3-A040-BB51BB279992}" type="pres">
      <dgm:prSet presAssocID="{613ED286-7873-4BB7-A697-56E11F336A4E}" presName="spacer" presStyleCnt="0"/>
      <dgm:spPr/>
    </dgm:pt>
    <dgm:pt modelId="{E3277B6E-F947-4A74-BE19-8E39B84D1C56}" type="pres">
      <dgm:prSet presAssocID="{2B239FB6-8AD6-4189-9D8A-C165A073F45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BD0D70E-FB44-490F-81E7-7A7EC5324CFD}" type="presOf" srcId="{7F5C3AE8-B762-46B7-8603-6438C704ED08}" destId="{259913C1-0987-4DC5-B241-2625F3044724}" srcOrd="0" destOrd="0" presId="urn:microsoft.com/office/officeart/2005/8/layout/vList2"/>
    <dgm:cxn modelId="{E5B72F38-38CA-43BB-89D1-BF7CF7850A5B}" type="presOf" srcId="{2B239FB6-8AD6-4189-9D8A-C165A073F459}" destId="{E3277B6E-F947-4A74-BE19-8E39B84D1C56}" srcOrd="0" destOrd="0" presId="urn:microsoft.com/office/officeart/2005/8/layout/vList2"/>
    <dgm:cxn modelId="{B7EF199F-520D-4007-99B9-6BC0B4F527E0}" srcId="{C79860FD-AA48-4952-B14E-B362FB112B9C}" destId="{7F5C3AE8-B762-46B7-8603-6438C704ED08}" srcOrd="0" destOrd="0" parTransId="{F50AAFAE-70FD-408B-B749-020132144E73}" sibTransId="{613ED286-7873-4BB7-A697-56E11F336A4E}"/>
    <dgm:cxn modelId="{073686A3-65AF-4EB9-9D0C-DA095E733E69}" srcId="{C79860FD-AA48-4952-B14E-B362FB112B9C}" destId="{2B239FB6-8AD6-4189-9D8A-C165A073F459}" srcOrd="1" destOrd="0" parTransId="{E4E20433-D4ED-4570-935E-D609EBFC1FB7}" sibTransId="{B9D275EC-1A72-43BD-88C1-68E48B7AA1B5}"/>
    <dgm:cxn modelId="{A88833F0-4CB9-40A7-A4A7-46DD50B6C9D0}" type="presOf" srcId="{C79860FD-AA48-4952-B14E-B362FB112B9C}" destId="{4EB0C26E-96FF-4FC6-A332-CBB8C55A2C51}" srcOrd="0" destOrd="0" presId="urn:microsoft.com/office/officeart/2005/8/layout/vList2"/>
    <dgm:cxn modelId="{5B249E0D-4B57-4DF0-BBE8-8DEBE5BAF588}" type="presParOf" srcId="{4EB0C26E-96FF-4FC6-A332-CBB8C55A2C51}" destId="{259913C1-0987-4DC5-B241-2625F3044724}" srcOrd="0" destOrd="0" presId="urn:microsoft.com/office/officeart/2005/8/layout/vList2"/>
    <dgm:cxn modelId="{61139A44-1DD3-47FD-ADDA-2C02BACCD461}" type="presParOf" srcId="{4EB0C26E-96FF-4FC6-A332-CBB8C55A2C51}" destId="{8286B672-BD97-4EF3-A040-BB51BB279992}" srcOrd="1" destOrd="0" presId="urn:microsoft.com/office/officeart/2005/8/layout/vList2"/>
    <dgm:cxn modelId="{B63A01DE-16AC-4606-89B0-352CCCC85966}" type="presParOf" srcId="{4EB0C26E-96FF-4FC6-A332-CBB8C55A2C51}" destId="{E3277B6E-F947-4A74-BE19-8E39B84D1C5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9860FD-AA48-4952-B14E-B362FB112B9C}" type="doc">
      <dgm:prSet loTypeId="urn:microsoft.com/office/officeart/2005/8/layout/vList2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7F5C3AE8-B762-46B7-8603-6438C704ED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MOMENTUM</a:t>
          </a:r>
          <a:r>
            <a:rPr lang="en-US" dirty="0"/>
            <a:t> is a significant variable impacting the stock performance across macro-sectors</a:t>
          </a:r>
          <a:endParaRPr lang="en-IN" dirty="0"/>
        </a:p>
      </dgm:t>
    </dgm:pt>
    <dgm:pt modelId="{F50AAFAE-70FD-408B-B749-020132144E73}" type="parTrans" cxnId="{B7EF199F-520D-4007-99B9-6BC0B4F527E0}">
      <dgm:prSet/>
      <dgm:spPr/>
      <dgm:t>
        <a:bodyPr/>
        <a:lstStyle/>
        <a:p>
          <a:endParaRPr lang="en-IN"/>
        </a:p>
      </dgm:t>
    </dgm:pt>
    <dgm:pt modelId="{613ED286-7873-4BB7-A697-56E11F336A4E}" type="sibTrans" cxnId="{B7EF199F-520D-4007-99B9-6BC0B4F527E0}">
      <dgm:prSet/>
      <dgm:spPr/>
      <dgm:t>
        <a:bodyPr/>
        <a:lstStyle/>
        <a:p>
          <a:endParaRPr lang="en-IN"/>
        </a:p>
      </dgm:t>
    </dgm:pt>
    <dgm:pt modelId="{6E919C0D-627C-454D-A8C7-B16C4DFA3A4F}">
      <dgm:prSet/>
      <dgm:spPr/>
      <dgm:t>
        <a:bodyPr/>
        <a:lstStyle/>
        <a:p>
          <a:r>
            <a:rPr lang="en-US"/>
            <a:t>Financial Ratios play a key role in the </a:t>
          </a:r>
          <a:r>
            <a:rPr lang="en-US" b="1"/>
            <a:t>QUALITY </a:t>
          </a:r>
          <a:r>
            <a:rPr lang="en-US"/>
            <a:t>factor to determine the Growth category of a firm</a:t>
          </a:r>
          <a:endParaRPr lang="en-US" dirty="0"/>
        </a:p>
      </dgm:t>
    </dgm:pt>
    <dgm:pt modelId="{E8AF94D1-CAB8-4897-BC7F-5D947EB44D69}" type="parTrans" cxnId="{AADB3A6B-0637-409B-8B4F-6D99107999FC}">
      <dgm:prSet/>
      <dgm:spPr/>
      <dgm:t>
        <a:bodyPr/>
        <a:lstStyle/>
        <a:p>
          <a:endParaRPr lang="en-IN"/>
        </a:p>
      </dgm:t>
    </dgm:pt>
    <dgm:pt modelId="{85CF0835-D73F-43F1-AC41-94C58841C616}" type="sibTrans" cxnId="{AADB3A6B-0637-409B-8B4F-6D99107999FC}">
      <dgm:prSet/>
      <dgm:spPr/>
      <dgm:t>
        <a:bodyPr/>
        <a:lstStyle/>
        <a:p>
          <a:endParaRPr lang="en-IN"/>
        </a:p>
      </dgm:t>
    </dgm:pt>
    <dgm:pt modelId="{CABFEFE9-0948-483D-A078-94A5C9BB45A4}">
      <dgm:prSet/>
      <dgm:spPr/>
      <dgm:t>
        <a:bodyPr/>
        <a:lstStyle/>
        <a:p>
          <a:r>
            <a:rPr lang="en-US" b="1" dirty="0"/>
            <a:t>Adjusted Price to Equity, Price to Book Value &amp; Return on Assets </a:t>
          </a:r>
          <a:r>
            <a:rPr lang="en-US" dirty="0"/>
            <a:t>are the key driving Financial Ratios</a:t>
          </a:r>
        </a:p>
      </dgm:t>
    </dgm:pt>
    <dgm:pt modelId="{6B739E79-F442-4F32-9563-67835F50754D}" type="parTrans" cxnId="{D262D00B-03D2-46E0-96CE-FFA444978B66}">
      <dgm:prSet/>
      <dgm:spPr/>
      <dgm:t>
        <a:bodyPr/>
        <a:lstStyle/>
        <a:p>
          <a:endParaRPr lang="en-IN"/>
        </a:p>
      </dgm:t>
    </dgm:pt>
    <dgm:pt modelId="{54BF9C67-AB0B-4C12-A89F-EB51CB327D28}" type="sibTrans" cxnId="{D262D00B-03D2-46E0-96CE-FFA444978B66}">
      <dgm:prSet/>
      <dgm:spPr/>
      <dgm:t>
        <a:bodyPr/>
        <a:lstStyle/>
        <a:p>
          <a:endParaRPr lang="en-IN"/>
        </a:p>
      </dgm:t>
    </dgm:pt>
    <dgm:pt modelId="{4EB0C26E-96FF-4FC6-A332-CBB8C55A2C51}" type="pres">
      <dgm:prSet presAssocID="{C79860FD-AA48-4952-B14E-B362FB112B9C}" presName="linear" presStyleCnt="0">
        <dgm:presLayoutVars>
          <dgm:animLvl val="lvl"/>
          <dgm:resizeHandles val="exact"/>
        </dgm:presLayoutVars>
      </dgm:prSet>
      <dgm:spPr/>
    </dgm:pt>
    <dgm:pt modelId="{259913C1-0987-4DC5-B241-2625F3044724}" type="pres">
      <dgm:prSet presAssocID="{7F5C3AE8-B762-46B7-8603-6438C704ED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86B672-BD97-4EF3-A040-BB51BB279992}" type="pres">
      <dgm:prSet presAssocID="{613ED286-7873-4BB7-A697-56E11F336A4E}" presName="spacer" presStyleCnt="0"/>
      <dgm:spPr/>
    </dgm:pt>
    <dgm:pt modelId="{BEC3D1AE-AEC7-4F7B-AF77-F3DAEA06E9E8}" type="pres">
      <dgm:prSet presAssocID="{6E919C0D-627C-454D-A8C7-B16C4DFA3A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263BCE-9D86-4714-A603-02CE614F60A9}" type="pres">
      <dgm:prSet presAssocID="{85CF0835-D73F-43F1-AC41-94C58841C616}" presName="spacer" presStyleCnt="0"/>
      <dgm:spPr/>
    </dgm:pt>
    <dgm:pt modelId="{7A381EC9-B191-4AB2-9968-9A8FF298DAD9}" type="pres">
      <dgm:prSet presAssocID="{CABFEFE9-0948-483D-A078-94A5C9BB45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432009-B501-463A-912C-4855E59C196B}" type="presOf" srcId="{6E919C0D-627C-454D-A8C7-B16C4DFA3A4F}" destId="{BEC3D1AE-AEC7-4F7B-AF77-F3DAEA06E9E8}" srcOrd="0" destOrd="0" presId="urn:microsoft.com/office/officeart/2005/8/layout/vList2"/>
    <dgm:cxn modelId="{D262D00B-03D2-46E0-96CE-FFA444978B66}" srcId="{C79860FD-AA48-4952-B14E-B362FB112B9C}" destId="{CABFEFE9-0948-483D-A078-94A5C9BB45A4}" srcOrd="2" destOrd="0" parTransId="{6B739E79-F442-4F32-9563-67835F50754D}" sibTransId="{54BF9C67-AB0B-4C12-A89F-EB51CB327D28}"/>
    <dgm:cxn modelId="{EBD0D70E-FB44-490F-81E7-7A7EC5324CFD}" type="presOf" srcId="{7F5C3AE8-B762-46B7-8603-6438C704ED08}" destId="{259913C1-0987-4DC5-B241-2625F3044724}" srcOrd="0" destOrd="0" presId="urn:microsoft.com/office/officeart/2005/8/layout/vList2"/>
    <dgm:cxn modelId="{AADB3A6B-0637-409B-8B4F-6D99107999FC}" srcId="{C79860FD-AA48-4952-B14E-B362FB112B9C}" destId="{6E919C0D-627C-454D-A8C7-B16C4DFA3A4F}" srcOrd="1" destOrd="0" parTransId="{E8AF94D1-CAB8-4897-BC7F-5D947EB44D69}" sibTransId="{85CF0835-D73F-43F1-AC41-94C58841C616}"/>
    <dgm:cxn modelId="{B7EF199F-520D-4007-99B9-6BC0B4F527E0}" srcId="{C79860FD-AA48-4952-B14E-B362FB112B9C}" destId="{7F5C3AE8-B762-46B7-8603-6438C704ED08}" srcOrd="0" destOrd="0" parTransId="{F50AAFAE-70FD-408B-B749-020132144E73}" sibTransId="{613ED286-7873-4BB7-A697-56E11F336A4E}"/>
    <dgm:cxn modelId="{76892EEF-B9C9-4BA8-9CC9-001BD3CF6DDC}" type="presOf" srcId="{CABFEFE9-0948-483D-A078-94A5C9BB45A4}" destId="{7A381EC9-B191-4AB2-9968-9A8FF298DAD9}" srcOrd="0" destOrd="0" presId="urn:microsoft.com/office/officeart/2005/8/layout/vList2"/>
    <dgm:cxn modelId="{A88833F0-4CB9-40A7-A4A7-46DD50B6C9D0}" type="presOf" srcId="{C79860FD-AA48-4952-B14E-B362FB112B9C}" destId="{4EB0C26E-96FF-4FC6-A332-CBB8C55A2C51}" srcOrd="0" destOrd="0" presId="urn:microsoft.com/office/officeart/2005/8/layout/vList2"/>
    <dgm:cxn modelId="{5B249E0D-4B57-4DF0-BBE8-8DEBE5BAF588}" type="presParOf" srcId="{4EB0C26E-96FF-4FC6-A332-CBB8C55A2C51}" destId="{259913C1-0987-4DC5-B241-2625F3044724}" srcOrd="0" destOrd="0" presId="urn:microsoft.com/office/officeart/2005/8/layout/vList2"/>
    <dgm:cxn modelId="{61139A44-1DD3-47FD-ADDA-2C02BACCD461}" type="presParOf" srcId="{4EB0C26E-96FF-4FC6-A332-CBB8C55A2C51}" destId="{8286B672-BD97-4EF3-A040-BB51BB279992}" srcOrd="1" destOrd="0" presId="urn:microsoft.com/office/officeart/2005/8/layout/vList2"/>
    <dgm:cxn modelId="{D793B4F1-27B4-41DE-A5B7-C4A36C07F690}" type="presParOf" srcId="{4EB0C26E-96FF-4FC6-A332-CBB8C55A2C51}" destId="{BEC3D1AE-AEC7-4F7B-AF77-F3DAEA06E9E8}" srcOrd="2" destOrd="0" presId="urn:microsoft.com/office/officeart/2005/8/layout/vList2"/>
    <dgm:cxn modelId="{F4288919-895B-4BF1-9E48-739D0CC2451D}" type="presParOf" srcId="{4EB0C26E-96FF-4FC6-A332-CBB8C55A2C51}" destId="{63263BCE-9D86-4714-A603-02CE614F60A9}" srcOrd="3" destOrd="0" presId="urn:microsoft.com/office/officeart/2005/8/layout/vList2"/>
    <dgm:cxn modelId="{74C3D1DF-061E-4C9E-A534-ED6EDF400EC7}" type="presParOf" srcId="{4EB0C26E-96FF-4FC6-A332-CBB8C55A2C51}" destId="{7A381EC9-B191-4AB2-9968-9A8FF298DA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9860FD-AA48-4952-B14E-B362FB112B9C}" type="doc">
      <dgm:prSet loTypeId="urn:microsoft.com/office/officeart/2005/8/layout/vList2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41659161-6B44-4763-AB94-D39A1A381FB8}">
      <dgm:prSet custT="1"/>
      <dgm:spPr/>
      <dgm:t>
        <a:bodyPr/>
        <a:lstStyle/>
        <a:p>
          <a:r>
            <a:rPr lang="en-US" sz="1600" dirty="0"/>
            <a:t>An investor looking to invest in a company from these 4 different macroeconomic sector should consider the health of these sector specific factors before making and investment decision</a:t>
          </a:r>
        </a:p>
      </dgm:t>
    </dgm:pt>
    <dgm:pt modelId="{07DF1E1E-03FD-4E32-AA05-37DD6CEFA771}" type="parTrans" cxnId="{134F1430-5647-4DF4-9BD0-80A63474C8A4}">
      <dgm:prSet/>
      <dgm:spPr/>
      <dgm:t>
        <a:bodyPr/>
        <a:lstStyle/>
        <a:p>
          <a:endParaRPr lang="en-IN"/>
        </a:p>
      </dgm:t>
    </dgm:pt>
    <dgm:pt modelId="{EE868F46-BF1A-4152-B665-24117A7F90E2}" type="sibTrans" cxnId="{134F1430-5647-4DF4-9BD0-80A63474C8A4}">
      <dgm:prSet/>
      <dgm:spPr/>
      <dgm:t>
        <a:bodyPr/>
        <a:lstStyle/>
        <a:p>
          <a:endParaRPr lang="en-IN"/>
        </a:p>
      </dgm:t>
    </dgm:pt>
    <dgm:pt modelId="{4EB0C26E-96FF-4FC6-A332-CBB8C55A2C51}" type="pres">
      <dgm:prSet presAssocID="{C79860FD-AA48-4952-B14E-B362FB112B9C}" presName="linear" presStyleCnt="0">
        <dgm:presLayoutVars>
          <dgm:animLvl val="lvl"/>
          <dgm:resizeHandles val="exact"/>
        </dgm:presLayoutVars>
      </dgm:prSet>
      <dgm:spPr/>
    </dgm:pt>
    <dgm:pt modelId="{320FDC51-5240-4513-A11D-6A5F1C2839D3}" type="pres">
      <dgm:prSet presAssocID="{41659161-6B44-4763-AB94-D39A1A381FB8}" presName="parentText" presStyleLbl="node1" presStyleIdx="0" presStyleCnt="1" custScaleY="84248" custLinFactNeighborY="-62839">
        <dgm:presLayoutVars>
          <dgm:chMax val="0"/>
          <dgm:bulletEnabled val="1"/>
        </dgm:presLayoutVars>
      </dgm:prSet>
      <dgm:spPr/>
    </dgm:pt>
  </dgm:ptLst>
  <dgm:cxnLst>
    <dgm:cxn modelId="{134F1430-5647-4DF4-9BD0-80A63474C8A4}" srcId="{C79860FD-AA48-4952-B14E-B362FB112B9C}" destId="{41659161-6B44-4763-AB94-D39A1A381FB8}" srcOrd="0" destOrd="0" parTransId="{07DF1E1E-03FD-4E32-AA05-37DD6CEFA771}" sibTransId="{EE868F46-BF1A-4152-B665-24117A7F90E2}"/>
    <dgm:cxn modelId="{A43D898E-0C84-4319-8E11-E9F334E099A7}" type="presOf" srcId="{41659161-6B44-4763-AB94-D39A1A381FB8}" destId="{320FDC51-5240-4513-A11D-6A5F1C2839D3}" srcOrd="0" destOrd="0" presId="urn:microsoft.com/office/officeart/2005/8/layout/vList2"/>
    <dgm:cxn modelId="{A88833F0-4CB9-40A7-A4A7-46DD50B6C9D0}" type="presOf" srcId="{C79860FD-AA48-4952-B14E-B362FB112B9C}" destId="{4EB0C26E-96FF-4FC6-A332-CBB8C55A2C51}" srcOrd="0" destOrd="0" presId="urn:microsoft.com/office/officeart/2005/8/layout/vList2"/>
    <dgm:cxn modelId="{1661D560-200E-47D1-B515-A54F38BB9C5D}" type="presParOf" srcId="{4EB0C26E-96FF-4FC6-A332-CBB8C55A2C51}" destId="{320FDC51-5240-4513-A11D-6A5F1C2839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C9515-04A9-4B88-9F00-187198759974}">
      <dsp:nvSpPr>
        <dsp:cNvPr id="0" name=""/>
        <dsp:cNvSpPr/>
      </dsp:nvSpPr>
      <dsp:spPr>
        <a:xfrm>
          <a:off x="563820" y="922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Gathering data on primarily financial ratios related to Nifty 500 Companies</a:t>
          </a:r>
          <a:endParaRPr lang="en-IN" sz="1200" kern="1200"/>
        </a:p>
      </dsp:txBody>
      <dsp:txXfrm>
        <a:off x="599667" y="36769"/>
        <a:ext cx="1968144" cy="1152209"/>
      </dsp:txXfrm>
    </dsp:sp>
    <dsp:sp modelId="{04D0F98A-49F9-4CE4-A81C-DAF25A426599}">
      <dsp:nvSpPr>
        <dsp:cNvPr id="0" name=""/>
        <dsp:cNvSpPr/>
      </dsp:nvSpPr>
      <dsp:spPr>
        <a:xfrm>
          <a:off x="2783164" y="359934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783164" y="461110"/>
        <a:ext cx="302712" cy="303527"/>
      </dsp:txXfrm>
    </dsp:sp>
    <dsp:sp modelId="{735BE1A8-0838-4598-9CB8-F5764DBCD4FA}">
      <dsp:nvSpPr>
        <dsp:cNvPr id="0" name=""/>
        <dsp:cNvSpPr/>
      </dsp:nvSpPr>
      <dsp:spPr>
        <a:xfrm>
          <a:off x="3419594" y="922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Organize the data based on Macro-Sectors: Consumer, Banks and Financial Services, Commodities and Manufacturing</a:t>
          </a:r>
          <a:endParaRPr lang="en-IN" sz="1200" kern="1200"/>
        </a:p>
      </dsp:txBody>
      <dsp:txXfrm>
        <a:off x="3455441" y="36769"/>
        <a:ext cx="1968144" cy="1152209"/>
      </dsp:txXfrm>
    </dsp:sp>
    <dsp:sp modelId="{2F3EFEE4-46BF-4E22-9F3A-260D9BA7CFFF}">
      <dsp:nvSpPr>
        <dsp:cNvPr id="0" name=""/>
        <dsp:cNvSpPr/>
      </dsp:nvSpPr>
      <dsp:spPr>
        <a:xfrm>
          <a:off x="5638938" y="359934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5638938" y="461110"/>
        <a:ext cx="302712" cy="303527"/>
      </dsp:txXfrm>
    </dsp:sp>
    <dsp:sp modelId="{9540F71C-CC9D-432A-B8FC-250BBBED9EB5}">
      <dsp:nvSpPr>
        <dsp:cNvPr id="0" name=""/>
        <dsp:cNvSpPr/>
      </dsp:nvSpPr>
      <dsp:spPr>
        <a:xfrm>
          <a:off x="6275368" y="922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Categorizing firms as Growth and Non-Growth firms based on the Annual Adjusted Earnings per Share</a:t>
          </a:r>
          <a:endParaRPr lang="en-IN" sz="1200" kern="1200" dirty="0"/>
        </a:p>
      </dsp:txBody>
      <dsp:txXfrm>
        <a:off x="6311215" y="36769"/>
        <a:ext cx="1968144" cy="1152209"/>
      </dsp:txXfrm>
    </dsp:sp>
    <dsp:sp modelId="{82675C16-0B88-477B-8BBF-8EAF48D0CC3C}">
      <dsp:nvSpPr>
        <dsp:cNvPr id="0" name=""/>
        <dsp:cNvSpPr/>
      </dsp:nvSpPr>
      <dsp:spPr>
        <a:xfrm>
          <a:off x="8494712" y="359934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8494712" y="461110"/>
        <a:ext cx="302712" cy="303527"/>
      </dsp:txXfrm>
    </dsp:sp>
    <dsp:sp modelId="{346910D7-3B99-467A-846A-A3CD2F01F3DA}">
      <dsp:nvSpPr>
        <dsp:cNvPr id="0" name=""/>
        <dsp:cNvSpPr/>
      </dsp:nvSpPr>
      <dsp:spPr>
        <a:xfrm>
          <a:off x="9131142" y="922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/>
            <a:t>All Firms above the median Adjusted Earnings Per Share have been considered as Growth (1) and the ones below have been considered as Non-Growth (0)</a:t>
          </a:r>
          <a:endParaRPr lang="en-IN" sz="1050" kern="1200" dirty="0"/>
        </a:p>
      </dsp:txBody>
      <dsp:txXfrm>
        <a:off x="9166989" y="36769"/>
        <a:ext cx="1968144" cy="1152209"/>
      </dsp:txXfrm>
    </dsp:sp>
    <dsp:sp modelId="{33CC6D5B-D6A5-4A65-A747-4E50FB4070FA}">
      <dsp:nvSpPr>
        <dsp:cNvPr id="0" name=""/>
        <dsp:cNvSpPr/>
      </dsp:nvSpPr>
      <dsp:spPr>
        <a:xfrm rot="5400000">
          <a:off x="9934838" y="1367614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9999298" y="1404331"/>
        <a:ext cx="303527" cy="302712"/>
      </dsp:txXfrm>
    </dsp:sp>
    <dsp:sp modelId="{9C4CA1DE-E328-4F65-838B-C849F3093E27}">
      <dsp:nvSpPr>
        <dsp:cNvPr id="0" name=""/>
        <dsp:cNvSpPr/>
      </dsp:nvSpPr>
      <dsp:spPr>
        <a:xfrm>
          <a:off x="9131142" y="2040760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/>
            <a:t>Lagging the dataset by 1 Year, for example, the Growth Category of 2019 becomes the Y-Variable to predict for the Year 2018</a:t>
          </a:r>
          <a:endParaRPr lang="en-IN" sz="1050" kern="1200" dirty="0"/>
        </a:p>
      </dsp:txBody>
      <dsp:txXfrm>
        <a:off x="9166989" y="2076607"/>
        <a:ext cx="1968144" cy="1152209"/>
      </dsp:txXfrm>
    </dsp:sp>
    <dsp:sp modelId="{6D7D19A0-7496-43DD-AA7B-9DA35D5BF476}">
      <dsp:nvSpPr>
        <dsp:cNvPr id="0" name=""/>
        <dsp:cNvSpPr/>
      </dsp:nvSpPr>
      <dsp:spPr>
        <a:xfrm rot="10800000">
          <a:off x="8519190" y="2399772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10800000">
        <a:off x="8648923" y="2500948"/>
        <a:ext cx="302712" cy="303527"/>
      </dsp:txXfrm>
    </dsp:sp>
    <dsp:sp modelId="{7E1550EB-1AE8-4CA5-B21A-41853468D88A}">
      <dsp:nvSpPr>
        <dsp:cNvPr id="0" name=""/>
        <dsp:cNvSpPr/>
      </dsp:nvSpPr>
      <dsp:spPr>
        <a:xfrm>
          <a:off x="6275368" y="2040760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Leveraging Tableau and R to carry out exploratory data analysis</a:t>
          </a:r>
          <a:endParaRPr lang="en-IN" sz="1200" kern="1200" dirty="0"/>
        </a:p>
      </dsp:txBody>
      <dsp:txXfrm>
        <a:off x="6311215" y="2076607"/>
        <a:ext cx="1968144" cy="1152209"/>
      </dsp:txXfrm>
    </dsp:sp>
    <dsp:sp modelId="{3D2CB6D4-EE6A-4E25-9C0E-69637A71DBE9}">
      <dsp:nvSpPr>
        <dsp:cNvPr id="0" name=""/>
        <dsp:cNvSpPr/>
      </dsp:nvSpPr>
      <dsp:spPr>
        <a:xfrm rot="10800000">
          <a:off x="5663416" y="2399772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10800000">
        <a:off x="5793149" y="2500948"/>
        <a:ext cx="302712" cy="303527"/>
      </dsp:txXfrm>
    </dsp:sp>
    <dsp:sp modelId="{736B040F-BE3A-43D7-9711-3CD0A79CC8DE}">
      <dsp:nvSpPr>
        <dsp:cNvPr id="0" name=""/>
        <dsp:cNvSpPr/>
      </dsp:nvSpPr>
      <dsp:spPr>
        <a:xfrm>
          <a:off x="3419594" y="2040760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Applying Statistical Techniques and Tools such as Logistical Regression, Tree Models and Linear Regression</a:t>
          </a:r>
          <a:endParaRPr lang="en-IN" sz="1200" kern="1200" dirty="0"/>
        </a:p>
      </dsp:txBody>
      <dsp:txXfrm>
        <a:off x="3455441" y="2076607"/>
        <a:ext cx="1968144" cy="1152209"/>
      </dsp:txXfrm>
    </dsp:sp>
    <dsp:sp modelId="{AE01AC00-67B1-421B-82F1-2B160759BB5E}">
      <dsp:nvSpPr>
        <dsp:cNvPr id="0" name=""/>
        <dsp:cNvSpPr/>
      </dsp:nvSpPr>
      <dsp:spPr>
        <a:xfrm rot="10800000">
          <a:off x="2807642" y="2399772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10800000">
        <a:off x="2937375" y="2500948"/>
        <a:ext cx="302712" cy="303527"/>
      </dsp:txXfrm>
    </dsp:sp>
    <dsp:sp modelId="{088E0BDA-965E-49C6-87BD-C1F21D2B42B7}">
      <dsp:nvSpPr>
        <dsp:cNvPr id="0" name=""/>
        <dsp:cNvSpPr/>
      </dsp:nvSpPr>
      <dsp:spPr>
        <a:xfrm>
          <a:off x="563820" y="2040760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/>
            <a:t>Logistic Regression and Tree-Based Models such as Random Forest and RPART has been applied to predict the category to which the firm belongs to i.e. Growth or Non-Growth</a:t>
          </a:r>
          <a:endParaRPr lang="en-IN" sz="1050" kern="1200" dirty="0"/>
        </a:p>
      </dsp:txBody>
      <dsp:txXfrm>
        <a:off x="599667" y="2076607"/>
        <a:ext cx="1968144" cy="1152209"/>
      </dsp:txXfrm>
    </dsp:sp>
    <dsp:sp modelId="{A81E5353-EB2B-42C4-AE66-C669C6165E16}">
      <dsp:nvSpPr>
        <dsp:cNvPr id="0" name=""/>
        <dsp:cNvSpPr/>
      </dsp:nvSpPr>
      <dsp:spPr>
        <a:xfrm rot="5400000">
          <a:off x="1367516" y="3407452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 rot="-5400000">
        <a:off x="1431976" y="3444169"/>
        <a:ext cx="303527" cy="302712"/>
      </dsp:txXfrm>
    </dsp:sp>
    <dsp:sp modelId="{DA4F5F0A-A967-4758-93B1-7E1AAF25F926}">
      <dsp:nvSpPr>
        <dsp:cNvPr id="0" name=""/>
        <dsp:cNvSpPr/>
      </dsp:nvSpPr>
      <dsp:spPr>
        <a:xfrm>
          <a:off x="563820" y="4080599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/>
            <a:t>Linear Regression has been applied to predict the impact of significant financial ratios on the Earnings Per Share</a:t>
          </a:r>
          <a:endParaRPr lang="en-IN" sz="1050" kern="1200" dirty="0"/>
        </a:p>
      </dsp:txBody>
      <dsp:txXfrm>
        <a:off x="599667" y="4116446"/>
        <a:ext cx="1968144" cy="1152209"/>
      </dsp:txXfrm>
    </dsp:sp>
    <dsp:sp modelId="{441919EA-832D-41A3-A2EE-36CC4830A5BF}">
      <dsp:nvSpPr>
        <dsp:cNvPr id="0" name=""/>
        <dsp:cNvSpPr/>
      </dsp:nvSpPr>
      <dsp:spPr>
        <a:xfrm>
          <a:off x="2783164" y="4439610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2783164" y="4540786"/>
        <a:ext cx="302712" cy="303527"/>
      </dsp:txXfrm>
    </dsp:sp>
    <dsp:sp modelId="{BA31C35F-9A91-4FA0-86C5-10B60FA16D64}">
      <dsp:nvSpPr>
        <dsp:cNvPr id="0" name=""/>
        <dsp:cNvSpPr/>
      </dsp:nvSpPr>
      <dsp:spPr>
        <a:xfrm>
          <a:off x="3419594" y="4080599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200" kern="1200"/>
            <a:t>The dataset is transposed with Company names as rows and columns having the significant variables from the previous step</a:t>
          </a:r>
          <a:endParaRPr lang="en-IN" sz="1200" kern="1200" dirty="0"/>
        </a:p>
      </dsp:txBody>
      <dsp:txXfrm>
        <a:off x="3455441" y="4116446"/>
        <a:ext cx="1968144" cy="1152209"/>
      </dsp:txXfrm>
    </dsp:sp>
    <dsp:sp modelId="{E8CD0F16-DB53-43BB-8694-DF4E6C72EDD2}">
      <dsp:nvSpPr>
        <dsp:cNvPr id="0" name=""/>
        <dsp:cNvSpPr/>
      </dsp:nvSpPr>
      <dsp:spPr>
        <a:xfrm>
          <a:off x="5638938" y="4439610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5638938" y="4540786"/>
        <a:ext cx="302712" cy="303527"/>
      </dsp:txXfrm>
    </dsp:sp>
    <dsp:sp modelId="{AB4886E8-39BE-446D-A216-D0A03004D6B2}">
      <dsp:nvSpPr>
        <dsp:cNvPr id="0" name=""/>
        <dsp:cNvSpPr/>
      </dsp:nvSpPr>
      <dsp:spPr>
        <a:xfrm>
          <a:off x="6275368" y="4080599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 dirty="0"/>
            <a:t>The Significant variables derived from the Logistic Regression and Tree-Based models are then converted to Slope and Average.  2018 Value of sig. variables are also considered</a:t>
          </a:r>
          <a:endParaRPr lang="en-IN" sz="1050" kern="1200" dirty="0"/>
        </a:p>
      </dsp:txBody>
      <dsp:txXfrm>
        <a:off x="6311215" y="4116446"/>
        <a:ext cx="1968144" cy="1152209"/>
      </dsp:txXfrm>
    </dsp:sp>
    <dsp:sp modelId="{19883243-E98A-496D-AD8E-A5D6C21D79F2}">
      <dsp:nvSpPr>
        <dsp:cNvPr id="0" name=""/>
        <dsp:cNvSpPr/>
      </dsp:nvSpPr>
      <dsp:spPr>
        <a:xfrm>
          <a:off x="8494712" y="4439610"/>
          <a:ext cx="432445" cy="505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8494712" y="4540786"/>
        <a:ext cx="302712" cy="303527"/>
      </dsp:txXfrm>
    </dsp:sp>
    <dsp:sp modelId="{62427F10-AD08-41C2-9B70-D72E595C3DDB}">
      <dsp:nvSpPr>
        <dsp:cNvPr id="0" name=""/>
        <dsp:cNvSpPr/>
      </dsp:nvSpPr>
      <dsp:spPr>
        <a:xfrm>
          <a:off x="9131142" y="4080599"/>
          <a:ext cx="2039838" cy="12239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50" kern="1200"/>
            <a:t>Logistic Regression model is applied on the Slope, Average and 2018 Variable Value to predict the growth category in 2019</a:t>
          </a:r>
          <a:endParaRPr lang="en-IN" sz="1050" kern="1200" dirty="0"/>
        </a:p>
      </dsp:txBody>
      <dsp:txXfrm>
        <a:off x="9166989" y="4116446"/>
        <a:ext cx="1968144" cy="1152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D0DD3-0259-478D-865E-6ABE114AD30E}">
      <dsp:nvSpPr>
        <dsp:cNvPr id="0" name=""/>
        <dsp:cNvSpPr/>
      </dsp:nvSpPr>
      <dsp:spPr>
        <a:xfrm>
          <a:off x="0" y="5214"/>
          <a:ext cx="446138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are few highly correlated variables in the data which are treated during modelling stages</a:t>
          </a:r>
        </a:p>
      </dsp:txBody>
      <dsp:txXfrm>
        <a:off x="49176" y="54390"/>
        <a:ext cx="4363035" cy="909018"/>
      </dsp:txXfrm>
    </dsp:sp>
    <dsp:sp modelId="{50B07055-5EF6-4C02-AFFF-CF80C05E1876}">
      <dsp:nvSpPr>
        <dsp:cNvPr id="0" name=""/>
        <dsp:cNvSpPr/>
      </dsp:nvSpPr>
      <dsp:spPr>
        <a:xfrm>
          <a:off x="0" y="1133544"/>
          <a:ext cx="446138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Variables are largely normally distributed barring some outliers which are considered to be ‘extreme values’</a:t>
          </a:r>
        </a:p>
      </dsp:txBody>
      <dsp:txXfrm>
        <a:off x="49176" y="1182720"/>
        <a:ext cx="4363035" cy="909018"/>
      </dsp:txXfrm>
    </dsp:sp>
    <dsp:sp modelId="{1722FDEA-9B9E-429A-9792-72D3F5AC8862}">
      <dsp:nvSpPr>
        <dsp:cNvPr id="0" name=""/>
        <dsp:cNvSpPr/>
      </dsp:nvSpPr>
      <dsp:spPr>
        <a:xfrm>
          <a:off x="0" y="2261874"/>
          <a:ext cx="446138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Few variables follow the trend of Adjusted EPS across the time period, shows high correlation(Adjusted Book value, ROA, ROCE, ROE, Dividend payout ratio, Debt to </a:t>
          </a:r>
          <a:r>
            <a:rPr lang="en-US" sz="1400" kern="1200" dirty="0" err="1"/>
            <a:t>Mcap</a:t>
          </a:r>
          <a:r>
            <a:rPr lang="en-US" sz="1400" kern="1200" dirty="0"/>
            <a:t> ratio, Interest Cover, to name a few). </a:t>
          </a:r>
        </a:p>
      </dsp:txBody>
      <dsp:txXfrm>
        <a:off x="49176" y="2311050"/>
        <a:ext cx="4363035" cy="909018"/>
      </dsp:txXfrm>
    </dsp:sp>
    <dsp:sp modelId="{DFB8A777-89E9-4613-9328-3F568FA7C76E}">
      <dsp:nvSpPr>
        <dsp:cNvPr id="0" name=""/>
        <dsp:cNvSpPr/>
      </dsp:nvSpPr>
      <dsp:spPr>
        <a:xfrm>
          <a:off x="0" y="3390204"/>
          <a:ext cx="4461387" cy="10073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Select firms in every macro-sector outperformed the rest</a:t>
          </a:r>
        </a:p>
      </dsp:txBody>
      <dsp:txXfrm>
        <a:off x="49176" y="3439380"/>
        <a:ext cx="4363035" cy="909018"/>
      </dsp:txXfrm>
    </dsp:sp>
    <dsp:sp modelId="{B121D5EA-F0F0-4BE6-B5AC-C44BAF18235C}">
      <dsp:nvSpPr>
        <dsp:cNvPr id="0" name=""/>
        <dsp:cNvSpPr/>
      </dsp:nvSpPr>
      <dsp:spPr>
        <a:xfrm>
          <a:off x="0" y="4397574"/>
          <a:ext cx="4461387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49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Shree Cement in Commodities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Bajaj Holdings in Financial sector</a:t>
          </a:r>
        </a:p>
      </dsp:txBody>
      <dsp:txXfrm>
        <a:off x="0" y="4397574"/>
        <a:ext cx="4461387" cy="695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C6F37-4C19-4B08-86A2-256565E4C092}">
      <dsp:nvSpPr>
        <dsp:cNvPr id="0" name=""/>
        <dsp:cNvSpPr/>
      </dsp:nvSpPr>
      <dsp:spPr>
        <a:xfrm>
          <a:off x="0" y="281136"/>
          <a:ext cx="7384025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082" tIns="333248" rIns="5730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Adjusted EPS across Companies increased in the first two years and has stabilized over the last 8 years</a:t>
          </a:r>
        </a:p>
      </dsp:txBody>
      <dsp:txXfrm>
        <a:off x="0" y="281136"/>
        <a:ext cx="7384025" cy="907200"/>
      </dsp:txXfrm>
    </dsp:sp>
    <dsp:sp modelId="{6E4A6D2B-36BA-4815-A2D4-378C6330915D}">
      <dsp:nvSpPr>
        <dsp:cNvPr id="0" name=""/>
        <dsp:cNvSpPr/>
      </dsp:nvSpPr>
      <dsp:spPr>
        <a:xfrm>
          <a:off x="369201" y="44976"/>
          <a:ext cx="5168817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69" tIns="0" rIns="1953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Banking and Financial Services</a:t>
          </a:r>
        </a:p>
      </dsp:txBody>
      <dsp:txXfrm>
        <a:off x="392258" y="68033"/>
        <a:ext cx="5122703" cy="426206"/>
      </dsp:txXfrm>
    </dsp:sp>
    <dsp:sp modelId="{3BF34F15-14C6-4D53-984A-4B4C7B561E04}">
      <dsp:nvSpPr>
        <dsp:cNvPr id="0" name=""/>
        <dsp:cNvSpPr/>
      </dsp:nvSpPr>
      <dsp:spPr>
        <a:xfrm>
          <a:off x="0" y="1510896"/>
          <a:ext cx="7384025" cy="1209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082" tIns="333248" rIns="5730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Significant growth in Adjusted EPS from 2015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Return on Assets was the highest in 2010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Capital Employed has increased by 3 times since 2009</a:t>
          </a:r>
        </a:p>
      </dsp:txBody>
      <dsp:txXfrm>
        <a:off x="0" y="1510896"/>
        <a:ext cx="7384025" cy="1209600"/>
      </dsp:txXfrm>
    </dsp:sp>
    <dsp:sp modelId="{87E04C68-7C91-4691-8EE0-AC2027D9C08E}">
      <dsp:nvSpPr>
        <dsp:cNvPr id="0" name=""/>
        <dsp:cNvSpPr/>
      </dsp:nvSpPr>
      <dsp:spPr>
        <a:xfrm>
          <a:off x="369201" y="1274736"/>
          <a:ext cx="5168817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69" tIns="0" rIns="1953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Consumer</a:t>
          </a:r>
        </a:p>
      </dsp:txBody>
      <dsp:txXfrm>
        <a:off x="392258" y="1297793"/>
        <a:ext cx="5122703" cy="426206"/>
      </dsp:txXfrm>
    </dsp:sp>
    <dsp:sp modelId="{8F4A004C-E078-4D8E-A9DA-80F2B1E27332}">
      <dsp:nvSpPr>
        <dsp:cNvPr id="0" name=""/>
        <dsp:cNvSpPr/>
      </dsp:nvSpPr>
      <dsp:spPr>
        <a:xfrm>
          <a:off x="0" y="3043056"/>
          <a:ext cx="7384025" cy="166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082" tIns="333248" rIns="5730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Free Cash Flow lower for Steel Industry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adjusted EPS had dropped significantly in 2016 for the companies in commodities sector and started to pick up again afterwards.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Ferrous metals industry is showing more variability in terms Adjusted EPS growth more than any.</a:t>
          </a:r>
        </a:p>
      </dsp:txBody>
      <dsp:txXfrm>
        <a:off x="0" y="3043056"/>
        <a:ext cx="7384025" cy="1663200"/>
      </dsp:txXfrm>
    </dsp:sp>
    <dsp:sp modelId="{1C6E029A-8E8D-4FE1-8356-FDAD6603291D}">
      <dsp:nvSpPr>
        <dsp:cNvPr id="0" name=""/>
        <dsp:cNvSpPr/>
      </dsp:nvSpPr>
      <dsp:spPr>
        <a:xfrm>
          <a:off x="369201" y="2806896"/>
          <a:ext cx="5168817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69" tIns="0" rIns="1953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Commodities</a:t>
          </a:r>
        </a:p>
      </dsp:txBody>
      <dsp:txXfrm>
        <a:off x="392258" y="2829953"/>
        <a:ext cx="5122703" cy="426206"/>
      </dsp:txXfrm>
    </dsp:sp>
    <dsp:sp modelId="{F2666806-2ED3-4773-8975-797447025896}">
      <dsp:nvSpPr>
        <dsp:cNvPr id="0" name=""/>
        <dsp:cNvSpPr/>
      </dsp:nvSpPr>
      <dsp:spPr>
        <a:xfrm>
          <a:off x="0" y="5028816"/>
          <a:ext cx="7384025" cy="138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082" tIns="333248" rIns="5730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level shift in Adjusted EPS observed in the year 2016, predominantly led by MRF within the auto-ancillaries industry.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Adjusted Book value for auto ancillaries grew consistently throughout the years compared to all other industries.</a:t>
          </a:r>
        </a:p>
      </dsp:txBody>
      <dsp:txXfrm>
        <a:off x="0" y="5028816"/>
        <a:ext cx="7384025" cy="1386000"/>
      </dsp:txXfrm>
    </dsp:sp>
    <dsp:sp modelId="{FEA522CD-6AC5-405C-9F6A-019286983DEB}">
      <dsp:nvSpPr>
        <dsp:cNvPr id="0" name=""/>
        <dsp:cNvSpPr/>
      </dsp:nvSpPr>
      <dsp:spPr>
        <a:xfrm>
          <a:off x="369201" y="4792656"/>
          <a:ext cx="5168817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369" tIns="0" rIns="1953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Manufacturing</a:t>
          </a:r>
        </a:p>
      </dsp:txBody>
      <dsp:txXfrm>
        <a:off x="392258" y="4815713"/>
        <a:ext cx="5122703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CD1E0-BA59-4BD2-9A31-FD5FCF896520}">
      <dsp:nvSpPr>
        <dsp:cNvPr id="0" name=""/>
        <dsp:cNvSpPr/>
      </dsp:nvSpPr>
      <dsp:spPr>
        <a:xfrm>
          <a:off x="569" y="230055"/>
          <a:ext cx="2221957" cy="1333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/>
            <a:t>Target Variable</a:t>
          </a:r>
          <a:r>
            <a:rPr lang="en-US" sz="1600" kern="1200"/>
            <a:t> – Growth Category</a:t>
          </a:r>
          <a:endParaRPr lang="en-IN" sz="1600" kern="1200"/>
        </a:p>
      </dsp:txBody>
      <dsp:txXfrm>
        <a:off x="569" y="230055"/>
        <a:ext cx="2221957" cy="1333174"/>
      </dsp:txXfrm>
    </dsp:sp>
    <dsp:sp modelId="{8CC31E3B-93CD-42FE-A838-8B2D9BE9F678}">
      <dsp:nvSpPr>
        <dsp:cNvPr id="0" name=""/>
        <dsp:cNvSpPr/>
      </dsp:nvSpPr>
      <dsp:spPr>
        <a:xfrm>
          <a:off x="2444722" y="220536"/>
          <a:ext cx="2221957" cy="1333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Random Forest is overfitting the Train Data across Macro-Sectors</a:t>
          </a:r>
        </a:p>
      </dsp:txBody>
      <dsp:txXfrm>
        <a:off x="2444722" y="220536"/>
        <a:ext cx="2221957" cy="1333174"/>
      </dsp:txXfrm>
    </dsp:sp>
    <dsp:sp modelId="{EB8A3B87-5C81-4F2B-82E6-DB866DD0B693}">
      <dsp:nvSpPr>
        <dsp:cNvPr id="0" name=""/>
        <dsp:cNvSpPr/>
      </dsp:nvSpPr>
      <dsp:spPr>
        <a:xfrm>
          <a:off x="569" y="1785425"/>
          <a:ext cx="2221957" cy="1333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Decision Trees based on RPART model are giving out better Sensitivities for BFS, Consumer and Commodities</a:t>
          </a:r>
        </a:p>
      </dsp:txBody>
      <dsp:txXfrm>
        <a:off x="569" y="1785425"/>
        <a:ext cx="2221957" cy="1333174"/>
      </dsp:txXfrm>
    </dsp:sp>
    <dsp:sp modelId="{595A89D5-F331-4994-A72C-5924B8A601C3}">
      <dsp:nvSpPr>
        <dsp:cNvPr id="0" name=""/>
        <dsp:cNvSpPr/>
      </dsp:nvSpPr>
      <dsp:spPr>
        <a:xfrm>
          <a:off x="2444722" y="1785425"/>
          <a:ext cx="2221957" cy="1333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Logistic Regression is giving out better Sensitivities across Commodities and Manufacturing</a:t>
          </a:r>
        </a:p>
      </dsp:txBody>
      <dsp:txXfrm>
        <a:off x="2444722" y="1785425"/>
        <a:ext cx="2221957" cy="13331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913C1-0987-4DC5-B241-2625F3044724}">
      <dsp:nvSpPr>
        <dsp:cNvPr id="0" name=""/>
        <dsp:cNvSpPr/>
      </dsp:nvSpPr>
      <dsp:spPr>
        <a:xfrm>
          <a:off x="0" y="16490"/>
          <a:ext cx="4070060" cy="11093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Target Variable – Adjusted EPS in RS.</a:t>
          </a:r>
          <a:endParaRPr lang="en-IN" sz="2000" kern="1200" dirty="0"/>
        </a:p>
      </dsp:txBody>
      <dsp:txXfrm>
        <a:off x="54152" y="70642"/>
        <a:ext cx="3961756" cy="1001002"/>
      </dsp:txXfrm>
    </dsp:sp>
    <dsp:sp modelId="{E3277B6E-F947-4A74-BE19-8E39B84D1C56}">
      <dsp:nvSpPr>
        <dsp:cNvPr id="0" name=""/>
        <dsp:cNvSpPr/>
      </dsp:nvSpPr>
      <dsp:spPr>
        <a:xfrm>
          <a:off x="0" y="1183396"/>
          <a:ext cx="4070060" cy="110930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Adjusted </a:t>
          </a:r>
          <a:r>
            <a:rPr lang="en-US" sz="2000" kern="1200" dirty="0"/>
            <a:t>R</a:t>
          </a:r>
          <a:r>
            <a:rPr lang="en-US" sz="2000" kern="1200" baseline="30000" dirty="0"/>
            <a:t>2 </a:t>
          </a:r>
          <a:r>
            <a:rPr lang="en-US" altLang="en-US" sz="2000" kern="1200" dirty="0"/>
            <a:t> for Consumer, Commodities, Manufacturing is more than 80</a:t>
          </a:r>
        </a:p>
      </dsp:txBody>
      <dsp:txXfrm>
        <a:off x="54152" y="1237548"/>
        <a:ext cx="3961756" cy="1001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913C1-0987-4DC5-B241-2625F3044724}">
      <dsp:nvSpPr>
        <dsp:cNvPr id="0" name=""/>
        <dsp:cNvSpPr/>
      </dsp:nvSpPr>
      <dsp:spPr>
        <a:xfrm>
          <a:off x="0" y="427464"/>
          <a:ext cx="4675806" cy="636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/>
            <a:t>MOMENTUM</a:t>
          </a:r>
          <a:r>
            <a:rPr lang="en-US" sz="1600" kern="1200" dirty="0"/>
            <a:t> is a significant variable impacting the stock performance across macro-sectors</a:t>
          </a:r>
          <a:endParaRPr lang="en-IN" sz="1600" kern="1200" dirty="0"/>
        </a:p>
      </dsp:txBody>
      <dsp:txXfrm>
        <a:off x="31070" y="458534"/>
        <a:ext cx="4613666" cy="574340"/>
      </dsp:txXfrm>
    </dsp:sp>
    <dsp:sp modelId="{BEC3D1AE-AEC7-4F7B-AF77-F3DAEA06E9E8}">
      <dsp:nvSpPr>
        <dsp:cNvPr id="0" name=""/>
        <dsp:cNvSpPr/>
      </dsp:nvSpPr>
      <dsp:spPr>
        <a:xfrm>
          <a:off x="0" y="1110024"/>
          <a:ext cx="4675806" cy="636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Financial Ratios play a key role in the </a:t>
          </a:r>
          <a:r>
            <a:rPr lang="en-US" sz="1600" b="1" kern="1200"/>
            <a:t>QUALITY </a:t>
          </a:r>
          <a:r>
            <a:rPr lang="en-US" sz="1600" kern="1200"/>
            <a:t>factor to determine the Growth category of a firm</a:t>
          </a:r>
          <a:endParaRPr lang="en-US" sz="1600" kern="1200" dirty="0"/>
        </a:p>
      </dsp:txBody>
      <dsp:txXfrm>
        <a:off x="31070" y="1141094"/>
        <a:ext cx="4613666" cy="574340"/>
      </dsp:txXfrm>
    </dsp:sp>
    <dsp:sp modelId="{7A381EC9-B191-4AB2-9968-9A8FF298DAD9}">
      <dsp:nvSpPr>
        <dsp:cNvPr id="0" name=""/>
        <dsp:cNvSpPr/>
      </dsp:nvSpPr>
      <dsp:spPr>
        <a:xfrm>
          <a:off x="0" y="1792584"/>
          <a:ext cx="4675806" cy="636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Adjusted Price to Equity, Price to Book Value &amp; Return on Assets </a:t>
          </a:r>
          <a:r>
            <a:rPr lang="en-US" sz="1600" kern="1200" dirty="0"/>
            <a:t>are the key driving Financial Ratios</a:t>
          </a:r>
        </a:p>
      </dsp:txBody>
      <dsp:txXfrm>
        <a:off x="31070" y="1823654"/>
        <a:ext cx="4613666" cy="574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FDC51-5240-4513-A11D-6A5F1C2839D3}">
      <dsp:nvSpPr>
        <dsp:cNvPr id="0" name=""/>
        <dsp:cNvSpPr/>
      </dsp:nvSpPr>
      <dsp:spPr>
        <a:xfrm>
          <a:off x="0" y="38395"/>
          <a:ext cx="4675806" cy="100935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 investor looking to invest in a company from these 4 different macroeconomic sector should consider the health of these sector specific factors before making and investment decision</a:t>
          </a:r>
        </a:p>
      </dsp:txBody>
      <dsp:txXfrm>
        <a:off x="49273" y="87668"/>
        <a:ext cx="4577260" cy="91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9D02C-1E98-47FF-BCC0-BE9A29BD7E05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3C656-7569-41FD-BD2A-D6E52B071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4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3C656-7569-41FD-BD2A-D6E52B0719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3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level shift in the Adj EPS in the Year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surge is led by the Auto Ancillaries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was primarily led by the MRF in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79542-59CC-4875-BEF8-2105E74B46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4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output on Stage2 data without multicollinear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B43-1BE9-4917-95DB-A745123E9C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output on Stage2 data without multicollinear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B43-1BE9-4917-95DB-A745123E9C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output on Stage3 data without multicollinear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F7B43-1BE9-4917-95DB-A745123E9C5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0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752E-64A2-4F14-8033-B2F23998F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278C2-E9C9-40E2-88BE-D331868A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E1815-3471-4627-BE04-4639C7A4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461C-88A5-4FFE-A6BB-D4E65E06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7154F-2D5F-4E85-8613-7F998E94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6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60BA-696E-4BF0-B132-4DFEF7B2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09686-C20E-4BB4-B0C6-E3B190F87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6A3A4-51A2-4875-A560-DDC1F558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05F13-B5FC-4C43-8926-8969AD94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641BE-4598-44DF-A24B-DE154552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0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CFB90-8D68-4B66-942D-36AA8F631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983EE-3DC1-49E2-AA06-42EE6AA29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1CB71-8963-4B98-AF77-980870D3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36717-F95E-43A5-A07F-CB7ABAA3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BCDE-622B-416B-AAE9-7604922A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B27C-3C48-4C09-A296-9A31DE30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44C00-F3D4-45E5-816E-ED86D655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5E8F2-C13A-4A92-B74F-6855A9B3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D1FC-BFF2-4B59-8D88-2795C9CA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FB94B-31E0-431B-9851-2BBFAD0E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4FD4-79CF-4663-BCFD-2703C464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54C68-C444-494D-8B97-3C9C7C0AB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F6C4A-EB64-440E-A59C-1E60F21A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2F987-4A0A-4C11-BC19-D57D30E3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FB2AF-AF96-4E9C-997D-7EA6F2E2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4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FAFD-6140-490C-AE02-C462FA9B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B7F2-7461-4EEC-9186-885257F96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75574-BC5D-4512-BB5D-55EF02C7F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C7F03-9928-46AD-A736-5ABD41B3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D204D-D758-4870-9F01-E6B82C3E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FB3C-0BDF-4FEA-8C29-3833E615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B589-CD46-479C-9210-2B40AF35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C9CB-6F81-44EF-A21B-D8BACC74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0B20E-99D2-4676-A019-A033C8D0A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6B4D9-85C1-47DB-BA2C-8D088F6FF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87E15-4F46-4ADE-AF39-6DAD8E473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CECDA-EB38-4E55-84F8-D6C4041B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B020C-56E8-4C60-9F00-89119F9F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67811-A678-4F05-A969-8407BC27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3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CA70-ACCF-4032-80FB-F81773EE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C640D-A292-4DBE-9BE3-E2B06B27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9A49E-B677-48FA-9C6C-A196B4C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43C53-B116-4032-BB43-D9A3880A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0FDD3-AA55-41EC-9574-17B941A3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CAED7-D9DD-494E-A6D5-A70E6764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50FF-DF09-417F-B407-559E728C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0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3F9C-7909-4DCF-99EF-16FFA9C2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9870-99E5-4E27-BDFD-FB3356A7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2EFC8-E9EB-43F4-BDDB-88C0AC4CF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22A04-F10B-4FC2-9DC2-D6CEC219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5B1BA-BADB-4988-A3A3-344518D3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70E75-08D8-4AED-9CA6-6B3955D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0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3130-247E-4292-8EEC-295B1595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9DC177-FD6A-40F6-82CF-7F643FDB2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F5F7B-B50A-474D-8AFF-37927AF3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86E09-5855-4E52-BBCC-0F8A8B84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0CBB4-3A61-4BA3-ABF9-C89C26D7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BA4E1-D97B-467B-A7EC-A0D11436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3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EE93D-F973-4B04-9856-953D88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63446-1AAD-4AD8-B4AA-B4F436E28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38E2B-A34E-4B11-BD39-8994E7376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CA913-F498-460A-9169-E917D5568F3C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06FE-080C-42AE-A86B-2F82938C6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EAA51-6191-4C19-87D2-B0229E362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AEA6-968C-4856-B4BD-33A47F1C7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2.xml"/><Relationship Id="rId4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slide" Target="slide3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7.png"/><Relationship Id="rId7" Type="http://schemas.openxmlformats.org/officeDocument/2006/relationships/image" Target="../media/image10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88.png"/><Relationship Id="rId9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8.png"/><Relationship Id="rId7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slide" Target="slid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slide" Target="slide16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Isosceles Triangle 47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49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51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53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55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8E4EC-50D4-43CB-867C-D297D7463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Autofit/>
          </a:bodyPr>
          <a:lstStyle/>
          <a:p>
            <a:r>
              <a:rPr lang="en-US" sz="4400" b="1" dirty="0">
                <a:solidFill>
                  <a:srgbClr val="080808"/>
                </a:solidFill>
                <a:latin typeface="Arial Black" panose="020B0A04020102020204" pitchFamily="34" charset="0"/>
              </a:rPr>
              <a:t>Factor Based Investment in Indian Equities</a:t>
            </a:r>
            <a:br>
              <a:rPr lang="en-US" sz="4400" b="1" dirty="0">
                <a:solidFill>
                  <a:srgbClr val="080808"/>
                </a:solidFill>
                <a:latin typeface="Arial Black" panose="020B0A04020102020204" pitchFamily="34" charset="0"/>
              </a:rPr>
            </a:br>
            <a:endParaRPr lang="en-US" sz="4400" b="1" dirty="0">
              <a:solidFill>
                <a:srgbClr val="080808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1A546-EC3A-43D7-82CE-D53E8910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2" y="4518923"/>
            <a:ext cx="3580417" cy="1141851"/>
          </a:xfrm>
          <a:noFill/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rgbClr val="080808"/>
                </a:solidFill>
              </a:rPr>
              <a:t>Group#8</a:t>
            </a:r>
          </a:p>
          <a:p>
            <a:r>
              <a:rPr lang="en-US" sz="1400" dirty="0">
                <a:solidFill>
                  <a:srgbClr val="080808"/>
                </a:solidFill>
              </a:rPr>
              <a:t>Jithesh / Vinod Kumar /</a:t>
            </a:r>
            <a:r>
              <a:rPr lang="en-US" sz="1400" dirty="0" err="1">
                <a:solidFill>
                  <a:srgbClr val="080808"/>
                </a:solidFill>
              </a:rPr>
              <a:t>Tarique</a:t>
            </a:r>
            <a:r>
              <a:rPr lang="en-US" sz="1400" dirty="0">
                <a:solidFill>
                  <a:srgbClr val="080808"/>
                </a:solidFill>
              </a:rPr>
              <a:t> / </a:t>
            </a:r>
            <a:r>
              <a:rPr lang="en-US" sz="1400" dirty="0" err="1">
                <a:solidFill>
                  <a:srgbClr val="080808"/>
                </a:solidFill>
              </a:rPr>
              <a:t>Shivkumar</a:t>
            </a:r>
            <a:endParaRPr lang="en-US" sz="1400" dirty="0">
              <a:solidFill>
                <a:srgbClr val="080808"/>
              </a:solidFill>
            </a:endParaRPr>
          </a:p>
          <a:p>
            <a:endParaRPr lang="en-US" sz="1400" dirty="0">
              <a:solidFill>
                <a:srgbClr val="080808"/>
              </a:solidFill>
            </a:endParaRPr>
          </a:p>
          <a:p>
            <a:r>
              <a:rPr lang="en-US" sz="1400" b="1" dirty="0">
                <a:solidFill>
                  <a:srgbClr val="080808"/>
                </a:solidFill>
              </a:rPr>
              <a:t>Research Supervisor</a:t>
            </a:r>
          </a:p>
          <a:p>
            <a:r>
              <a:rPr lang="en-US" sz="1400" dirty="0" err="1">
                <a:solidFill>
                  <a:srgbClr val="080808"/>
                </a:solidFill>
              </a:rPr>
              <a:t>Pranov</a:t>
            </a:r>
            <a:r>
              <a:rPr lang="en-US" sz="1400" dirty="0">
                <a:solidFill>
                  <a:srgbClr val="080808"/>
                </a:solidFill>
              </a:rPr>
              <a:t> Mishra </a:t>
            </a:r>
          </a:p>
          <a:p>
            <a:endParaRPr lang="en-US" sz="1400" dirty="0">
              <a:solidFill>
                <a:srgbClr val="080808"/>
              </a:solidFill>
            </a:endParaRPr>
          </a:p>
        </p:txBody>
      </p:sp>
      <p:sp>
        <p:nvSpPr>
          <p:cNvPr id="69" name="Rectangle 57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9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17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893EF0FE-997D-4811-87D8-92D9C5301AA1}"/>
              </a:ext>
            </a:extLst>
          </p:cNvPr>
          <p:cNvSpPr/>
          <p:nvPr/>
        </p:nvSpPr>
        <p:spPr>
          <a:xfrm>
            <a:off x="1600200" y="1690688"/>
            <a:ext cx="3371850" cy="6286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Banking and Financial services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F2CA1-D7EE-46CD-8023-7915F6066D6F}"/>
              </a:ext>
            </a:extLst>
          </p:cNvPr>
          <p:cNvSpPr txBox="1">
            <a:spLocks/>
          </p:cNvSpPr>
          <p:nvPr/>
        </p:nvSpPr>
        <p:spPr>
          <a:xfrm>
            <a:off x="0" y="81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 Black" panose="020B0A04020102020204" pitchFamily="34" charset="0"/>
              </a:rPr>
              <a:t>MODEL OUTPUTS</a:t>
            </a:r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88E0C778-2CEB-40D7-B13B-A98B05800707}"/>
              </a:ext>
            </a:extLst>
          </p:cNvPr>
          <p:cNvSpPr/>
          <p:nvPr/>
        </p:nvSpPr>
        <p:spPr>
          <a:xfrm>
            <a:off x="7143750" y="1690688"/>
            <a:ext cx="3371850" cy="6286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Commodities</a:t>
            </a:r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6820BD31-4C23-44B4-B152-B4FD94F17FC0}"/>
              </a:ext>
            </a:extLst>
          </p:cNvPr>
          <p:cNvSpPr/>
          <p:nvPr/>
        </p:nvSpPr>
        <p:spPr>
          <a:xfrm>
            <a:off x="1600200" y="4538662"/>
            <a:ext cx="3371850" cy="6286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Manufacturing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1C09BCB4-297B-4948-AE24-D3245503A2ED}"/>
              </a:ext>
            </a:extLst>
          </p:cNvPr>
          <p:cNvSpPr/>
          <p:nvPr/>
        </p:nvSpPr>
        <p:spPr>
          <a:xfrm>
            <a:off x="7143750" y="4538662"/>
            <a:ext cx="3371850" cy="6286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407401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443E53-B2BE-4018-9525-BC026F03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6" y="189967"/>
            <a:ext cx="5338806" cy="94389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FINDINGS </a:t>
            </a:r>
            <a:r>
              <a:rPr lang="en-US" sz="3700" b="1" dirty="0">
                <a:latin typeface="Arial Black" panose="020B0A04020102020204" pitchFamily="34" charset="0"/>
              </a:rPr>
              <a:t>AND RECOMMEDATIONS</a:t>
            </a:r>
            <a:endParaRPr lang="en-US" sz="37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7B0FA-E580-4D66-9635-80E8C7E1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09" y="661916"/>
            <a:ext cx="5488436" cy="5557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7A1526-FB60-4C95-9496-14F5D38A1FD9}"/>
              </a:ext>
            </a:extLst>
          </p:cNvPr>
          <p:cNvSpPr txBox="1"/>
          <p:nvPr/>
        </p:nvSpPr>
        <p:spPr>
          <a:xfrm>
            <a:off x="609600" y="1664958"/>
            <a:ext cx="4244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Findings linked to Objectives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B1A145A-67BC-4644-B642-375213690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470962"/>
              </p:ext>
            </p:extLst>
          </p:nvPr>
        </p:nvGraphicFramePr>
        <p:xfrm>
          <a:off x="248619" y="1687142"/>
          <a:ext cx="4675806" cy="285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5E88987-CBC6-4C4A-95BC-F8FC3B4D5499}"/>
              </a:ext>
            </a:extLst>
          </p:cNvPr>
          <p:cNvSpPr txBox="1"/>
          <p:nvPr/>
        </p:nvSpPr>
        <p:spPr>
          <a:xfrm>
            <a:off x="609600" y="4355874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Recommendation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46CA0E5-006B-4634-974D-52721AA9DE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607347"/>
              </p:ext>
            </p:extLst>
          </p:nvPr>
        </p:nvGraphicFramePr>
        <p:xfrm>
          <a:off x="248619" y="4791074"/>
          <a:ext cx="4675806" cy="2591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2783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0DB17-68E5-414F-9BB2-FE0D2AAF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60" y="965200"/>
            <a:ext cx="2953832" cy="2060298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BC23F-6984-4CB4-9D6E-7759DA3A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905" y="965200"/>
            <a:ext cx="3133532" cy="20602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D686A-DFB7-4F1C-A58F-AB8F6279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10" y="3836247"/>
            <a:ext cx="3780363" cy="20602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BD100-A50C-41A1-914E-710DB271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3943270"/>
            <a:ext cx="4733982" cy="1846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DEBDD-4DD5-4441-9621-72A8C7397B29}"/>
              </a:ext>
            </a:extLst>
          </p:cNvPr>
          <p:cNvSpPr txBox="1"/>
          <p:nvPr/>
        </p:nvSpPr>
        <p:spPr>
          <a:xfrm>
            <a:off x="2379281" y="590552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Yes Bank (BFS)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A0393-96CE-4790-8D7E-84CA133D1ED7}"/>
              </a:ext>
            </a:extLst>
          </p:cNvPr>
          <p:cNvSpPr txBox="1"/>
          <p:nvPr/>
        </p:nvSpPr>
        <p:spPr>
          <a:xfrm>
            <a:off x="7502753" y="592640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DCM Shriram (Consumer)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44216-75F7-4137-A8DB-852E20ED6DFC}"/>
              </a:ext>
            </a:extLst>
          </p:cNvPr>
          <p:cNvSpPr txBox="1"/>
          <p:nvPr/>
        </p:nvSpPr>
        <p:spPr>
          <a:xfrm>
            <a:off x="1442010" y="3485634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Cummins India Ltd. (Manufacturing)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A60E2-B163-45D6-B567-C03A3311B0DC}"/>
              </a:ext>
            </a:extLst>
          </p:cNvPr>
          <p:cNvSpPr txBox="1"/>
          <p:nvPr/>
        </p:nvSpPr>
        <p:spPr>
          <a:xfrm>
            <a:off x="7373022" y="3498996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Shree Cements (Commodities)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497BA-0C0E-48F6-BAF8-6D0C4FE81F3B}"/>
              </a:ext>
            </a:extLst>
          </p:cNvPr>
          <p:cNvSpPr txBox="1"/>
          <p:nvPr/>
        </p:nvSpPr>
        <p:spPr>
          <a:xfrm>
            <a:off x="8428430" y="6584244"/>
            <a:ext cx="242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/>
              <a:t>Source: https://www.ndtv.com/business/stock </a:t>
            </a:r>
          </a:p>
        </p:txBody>
      </p:sp>
    </p:spTree>
    <p:extLst>
      <p:ext uri="{BB962C8B-B14F-4D97-AF65-F5344CB8AC3E}">
        <p14:creationId xmlns:p14="http://schemas.microsoft.com/office/powerpoint/2010/main" val="406705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8BB5-6BFD-45C1-9419-42FCA28E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82" y="25973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6420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1065-B308-4B75-9580-B62325B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4851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1065-B308-4B75-9580-B62325B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4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BANKING &amp;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326080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E49AC-13C0-43E7-A0B6-C187B297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6" y="59569"/>
            <a:ext cx="59304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D25A9-ABE3-4DF0-85B6-7D0E4F0F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50" y="0"/>
            <a:ext cx="560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3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AD2F3B-E949-4C65-A43B-EB2E5800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7" y="416559"/>
            <a:ext cx="5679833" cy="5539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549F6-B025-480B-AB84-D75FF92D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42" y="447040"/>
            <a:ext cx="602275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FBD5-83B7-4E5D-BF0E-E2E48ADD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4785852" cy="355241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Strong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7CBDF-984D-49BB-87E5-846DBA52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779538"/>
            <a:ext cx="5984112" cy="56507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157F9B-22A9-4DE4-A2B0-5C01AE216AC1}"/>
              </a:ext>
            </a:extLst>
          </p:cNvPr>
          <p:cNvSpPr txBox="1">
            <a:spLocks/>
          </p:cNvSpPr>
          <p:nvPr/>
        </p:nvSpPr>
        <p:spPr>
          <a:xfrm>
            <a:off x="838200" y="22385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C6A81-841C-4C07-ADB1-8C83045B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48" y="817407"/>
            <a:ext cx="5924762" cy="37147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86D72-DF81-4868-83EF-1EA4C040958A}"/>
              </a:ext>
            </a:extLst>
          </p:cNvPr>
          <p:cNvSpPr txBox="1">
            <a:spLocks/>
          </p:cNvSpPr>
          <p:nvPr/>
        </p:nvSpPr>
        <p:spPr>
          <a:xfrm>
            <a:off x="7204587" y="325796"/>
            <a:ext cx="4785852" cy="355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latin typeface="Arial Black" panose="020B0A04020102020204" pitchFamily="34" charset="0"/>
              </a:rPr>
              <a:t>Weak Relationships</a:t>
            </a:r>
          </a:p>
        </p:txBody>
      </p:sp>
      <p:sp>
        <p:nvSpPr>
          <p:cNvPr id="4" name="Arrow: Right 3">
            <a:hlinkClick r:id="rId4" action="ppaction://hlinksldjump"/>
            <a:extLst>
              <a:ext uri="{FF2B5EF4-FFF2-40B4-BE49-F238E27FC236}">
                <a16:creationId xmlns:a16="http://schemas.microsoft.com/office/drawing/2014/main" id="{19DD292C-30A1-4CE9-A823-FA104581A2C7}"/>
              </a:ext>
            </a:extLst>
          </p:cNvPr>
          <p:cNvSpPr/>
          <p:nvPr/>
        </p:nvSpPr>
        <p:spPr>
          <a:xfrm>
            <a:off x="8595360" y="5537200"/>
            <a:ext cx="1168400" cy="74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MFG</a:t>
            </a:r>
          </a:p>
        </p:txBody>
      </p:sp>
    </p:spTree>
    <p:extLst>
      <p:ext uri="{BB962C8B-B14F-4D97-AF65-F5344CB8AC3E}">
        <p14:creationId xmlns:p14="http://schemas.microsoft.com/office/powerpoint/2010/main" val="417516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2ABEED-80F5-47FC-B824-9789B318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0" y="419920"/>
            <a:ext cx="4788218" cy="5757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37E64-35F9-4111-A0C5-745DC8F34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24" y="101600"/>
            <a:ext cx="2293784" cy="607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7464C-9649-4311-B030-366DC27B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840" y="1254295"/>
            <a:ext cx="3969384" cy="2262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37E1B-95BC-4777-8644-024039B8464F}"/>
              </a:ext>
            </a:extLst>
          </p:cNvPr>
          <p:cNvSpPr txBox="1"/>
          <p:nvPr/>
        </p:nvSpPr>
        <p:spPr>
          <a:xfrm>
            <a:off x="8629332" y="68072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3194DC-D2F3-4D5E-B9A8-F236910F1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059" y="296529"/>
            <a:ext cx="1462405" cy="768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0424E2-9E45-412F-9DA5-D835882A6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911" y="4535387"/>
            <a:ext cx="3969384" cy="2322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B57B9C-EF57-4050-BC0E-C6FDD5F2B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725" y="3578581"/>
            <a:ext cx="1819275" cy="895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07C17-681A-495C-ABE6-E7E44653C602}"/>
              </a:ext>
            </a:extLst>
          </p:cNvPr>
          <p:cNvSpPr txBox="1"/>
          <p:nvPr/>
        </p:nvSpPr>
        <p:spPr>
          <a:xfrm>
            <a:off x="8629332" y="398292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CC64B-36F6-4AC8-BAC2-88CF2EAFB220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60700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B4F3-FDB4-4D1F-929A-8C59C0DA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F37F-BC9C-4D1E-B82A-7A1642A8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Project Summary</a:t>
            </a:r>
          </a:p>
          <a:p>
            <a:r>
              <a:rPr lang="en-US" sz="2000" dirty="0"/>
              <a:t>Dataset Structure</a:t>
            </a:r>
          </a:p>
          <a:p>
            <a:r>
              <a:rPr lang="en-US" sz="2000" dirty="0"/>
              <a:t>Exploratory Data Analysis</a:t>
            </a:r>
          </a:p>
          <a:p>
            <a:r>
              <a:rPr lang="en-US" sz="2000" dirty="0"/>
              <a:t>Project Approach</a:t>
            </a:r>
          </a:p>
          <a:p>
            <a:r>
              <a:rPr lang="en-US" sz="2000" dirty="0"/>
              <a:t>Model Summary</a:t>
            </a:r>
          </a:p>
          <a:p>
            <a:r>
              <a:rPr lang="en-US" sz="2000" dirty="0"/>
              <a:t>Findings and Recommendation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1A0DEEE3-CB00-4916-A24B-96E8E4DC5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9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56CBA-C82C-4FEA-88F4-077D3D3A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709930"/>
            <a:ext cx="550545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33AD0-A2CF-4701-910A-1B5A0A8A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20" y="705167"/>
            <a:ext cx="452693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44FD6-CF0C-4DF1-8C87-CC45F66F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32" y="100647"/>
            <a:ext cx="1543050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3FD78-04EF-48EA-8073-034AF4AF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42" y="4132788"/>
            <a:ext cx="4520990" cy="262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99C8C-7441-4A49-9D54-860CE2E2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4957" y="3171509"/>
            <a:ext cx="1600200" cy="85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A485F3-422F-4756-8C41-E5D34822F9AA}"/>
              </a:ext>
            </a:extLst>
          </p:cNvPr>
          <p:cNvSpPr txBox="1"/>
          <p:nvPr/>
        </p:nvSpPr>
        <p:spPr>
          <a:xfrm>
            <a:off x="7754317" y="318888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DE166-8358-4036-A393-F7FA62FF30A8}"/>
              </a:ext>
            </a:extLst>
          </p:cNvPr>
          <p:cNvSpPr txBox="1"/>
          <p:nvPr/>
        </p:nvSpPr>
        <p:spPr>
          <a:xfrm>
            <a:off x="7989252" y="3844093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4C21-5AC1-4A48-876C-49446056A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076" y="3668440"/>
            <a:ext cx="2543607" cy="22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FD62D-AF8F-4D39-80A0-FD667B74762C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2515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A038B-D9D1-4506-9397-9ADA4317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14" y="4055268"/>
            <a:ext cx="4383260" cy="2563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F4E2A-C278-4CFB-949F-1158F0FF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345" y="3005137"/>
            <a:ext cx="158115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99422-7B62-40B6-BBC8-E70DF7FE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3259"/>
            <a:ext cx="4594944" cy="2563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878F9-23A5-4587-932A-6823D36BA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0934" y="0"/>
            <a:ext cx="1695450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2B743-5125-41AA-854E-D139BDDBF040}"/>
              </a:ext>
            </a:extLst>
          </p:cNvPr>
          <p:cNvSpPr txBox="1"/>
          <p:nvPr/>
        </p:nvSpPr>
        <p:spPr>
          <a:xfrm>
            <a:off x="8028637" y="30392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18B2AB-3951-4F77-AB02-A890BDA0A2D1}"/>
              </a:ext>
            </a:extLst>
          </p:cNvPr>
          <p:cNvSpPr txBox="1"/>
          <p:nvPr/>
        </p:nvSpPr>
        <p:spPr>
          <a:xfrm>
            <a:off x="7812434" y="372534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52E81-EE87-4AC6-B635-CD6C0FFAF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70" y="673259"/>
            <a:ext cx="5412681" cy="25634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8EC279-FE7D-4974-8C8C-E24E8CFFC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760" y="3444238"/>
            <a:ext cx="2543607" cy="208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E7C8B-493B-41F5-A881-FA23B44A44B8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3907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941B9-3736-4603-B89E-5F02D5AA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" y="488593"/>
            <a:ext cx="5913360" cy="2864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EB204-6903-4507-B6ED-68F83DD7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99" y="697865"/>
            <a:ext cx="4968811" cy="2864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9FC82-56E2-4C41-BD75-3D4A1BBF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237" y="64135"/>
            <a:ext cx="16002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5BA56-E2D7-4C44-9C0D-3FF8CFFB3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617" y="4094679"/>
            <a:ext cx="4668774" cy="2758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FACB6-FC20-49FF-ADC8-BAE556B03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180" y="3357564"/>
            <a:ext cx="16002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008A2-0DD2-40BE-9EFE-F6A36A6C940D}"/>
              </a:ext>
            </a:extLst>
          </p:cNvPr>
          <p:cNvSpPr txBox="1"/>
          <p:nvPr/>
        </p:nvSpPr>
        <p:spPr>
          <a:xfrm>
            <a:off x="8028637" y="30392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FFB42-3481-4942-8413-EAA37B47823C}"/>
              </a:ext>
            </a:extLst>
          </p:cNvPr>
          <p:cNvSpPr txBox="1"/>
          <p:nvPr/>
        </p:nvSpPr>
        <p:spPr>
          <a:xfrm>
            <a:off x="7812434" y="372534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98487-CD1E-4A41-8FE2-28FABD32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968" y="3562034"/>
            <a:ext cx="2543607" cy="256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EC5084-FCFE-4C22-89B5-3CC99E5A3992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653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19877D-0EAF-46A4-9F5A-C04969B8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" y="1347753"/>
            <a:ext cx="7423989" cy="3688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C646A-BB62-4F8B-BE93-13BC2CE1930E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80A7B-F9B7-484F-84BE-5016D97FE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30" y="3666207"/>
            <a:ext cx="4467064" cy="271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0198-271F-4BE6-B2F5-69D61568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30" y="697513"/>
            <a:ext cx="4587694" cy="2494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60CA0-1CFD-4E23-9D1A-95664A23FA95}"/>
              </a:ext>
            </a:extLst>
          </p:cNvPr>
          <p:cNvSpPr txBox="1"/>
          <p:nvPr/>
        </p:nvSpPr>
        <p:spPr>
          <a:xfrm>
            <a:off x="8063865" y="40112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89659-CBE8-4C90-AA8B-EF263D3B0ED7}"/>
              </a:ext>
            </a:extLst>
          </p:cNvPr>
          <p:cNvSpPr txBox="1"/>
          <p:nvPr/>
        </p:nvSpPr>
        <p:spPr>
          <a:xfrm>
            <a:off x="8063865" y="342900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</a:t>
            </a:r>
          </a:p>
        </p:txBody>
      </p:sp>
    </p:spTree>
    <p:extLst>
      <p:ext uri="{BB962C8B-B14F-4D97-AF65-F5344CB8AC3E}">
        <p14:creationId xmlns:p14="http://schemas.microsoft.com/office/powerpoint/2010/main" val="232958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94A96-BCE2-4D4B-BC9A-24EFDB13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702886"/>
            <a:ext cx="6739380" cy="3909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04098-F877-4E31-BBF5-0A70F3D9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62" y="618808"/>
            <a:ext cx="4810958" cy="2810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C147E-72DF-43B0-ABAE-1423F37C5B8B}"/>
              </a:ext>
            </a:extLst>
          </p:cNvPr>
          <p:cNvSpPr txBox="1"/>
          <p:nvPr/>
        </p:nvSpPr>
        <p:spPr>
          <a:xfrm>
            <a:off x="7545705" y="333554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F936-7651-4E6E-96FB-CCD6CB88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559" y="3927614"/>
            <a:ext cx="4683761" cy="2775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A2AA40-7D06-4251-8E46-031948701AA6}"/>
              </a:ext>
            </a:extLst>
          </p:cNvPr>
          <p:cNvSpPr txBox="1"/>
          <p:nvPr/>
        </p:nvSpPr>
        <p:spPr>
          <a:xfrm>
            <a:off x="7708265" y="3714254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9A271-8A62-4785-B703-6EFDF4EB96F7}"/>
              </a:ext>
            </a:extLst>
          </p:cNvPr>
          <p:cNvSpPr txBox="1"/>
          <p:nvPr/>
        </p:nvSpPr>
        <p:spPr>
          <a:xfrm>
            <a:off x="-24130" y="148888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24911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36012-2296-4CE1-B6ED-3D0D0790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893445"/>
            <a:ext cx="7029450" cy="2876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A109C-C8A3-4A5E-A9A6-67D55CC02F4E}"/>
              </a:ext>
            </a:extLst>
          </p:cNvPr>
          <p:cNvSpPr txBox="1"/>
          <p:nvPr/>
        </p:nvSpPr>
        <p:spPr>
          <a:xfrm>
            <a:off x="-24130" y="148888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2 – LINEAR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4AD02-7AA0-4431-86F1-B34DA1A2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60" y="893445"/>
            <a:ext cx="4694872" cy="2850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20389-F3D8-4DEF-B629-0F5003F96C06}"/>
              </a:ext>
            </a:extLst>
          </p:cNvPr>
          <p:cNvSpPr txBox="1"/>
          <p:nvPr/>
        </p:nvSpPr>
        <p:spPr>
          <a:xfrm>
            <a:off x="7305040" y="40640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58AC3-DFA6-4C85-8CE8-A4F863A5FB54}"/>
              </a:ext>
            </a:extLst>
          </p:cNvPr>
          <p:cNvSpPr txBox="1"/>
          <p:nvPr/>
        </p:nvSpPr>
        <p:spPr>
          <a:xfrm>
            <a:off x="609600" y="450475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IMPORTANCE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37314-3E2C-4AFE-8806-F1AEC300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40" y="4300456"/>
            <a:ext cx="4257992" cy="2400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68F81-D334-4D31-95CC-7F32BA1E5233}"/>
              </a:ext>
            </a:extLst>
          </p:cNvPr>
          <p:cNvSpPr txBox="1"/>
          <p:nvPr/>
        </p:nvSpPr>
        <p:spPr>
          <a:xfrm>
            <a:off x="7488396" y="3921024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561AEA-7C26-4833-9194-5B31B507DD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03"/>
          <a:stretch/>
        </p:blipFill>
        <p:spPr>
          <a:xfrm>
            <a:off x="374015" y="4810125"/>
            <a:ext cx="4514850" cy="1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7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F184F-A41F-4376-A1BA-9406B6FE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29" y="760054"/>
            <a:ext cx="6610350" cy="324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DDD3E-0E7A-4B75-9299-039A7928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4635182"/>
            <a:ext cx="4781550" cy="981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4517E-B5D2-44E0-9AF3-44EF672F755D}"/>
              </a:ext>
            </a:extLst>
          </p:cNvPr>
          <p:cNvSpPr txBox="1"/>
          <p:nvPr/>
        </p:nvSpPr>
        <p:spPr>
          <a:xfrm>
            <a:off x="362585" y="426585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6C6C7-3076-4EE7-864E-BD160A05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72" y="1085532"/>
            <a:ext cx="4885208" cy="2748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2C106-B814-4C99-8592-33FACF0E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265" y="190499"/>
            <a:ext cx="1581150" cy="790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768BB4-7367-4B36-9AE7-A814A6A299E6}"/>
              </a:ext>
            </a:extLst>
          </p:cNvPr>
          <p:cNvSpPr txBox="1"/>
          <p:nvPr/>
        </p:nvSpPr>
        <p:spPr>
          <a:xfrm>
            <a:off x="8063865" y="40112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B26CCE-4249-4629-951F-AC6ABA00E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876" y="4707890"/>
            <a:ext cx="3949484" cy="212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88D50-26BE-4488-A491-CBEDBA696389}"/>
              </a:ext>
            </a:extLst>
          </p:cNvPr>
          <p:cNvSpPr txBox="1"/>
          <p:nvPr/>
        </p:nvSpPr>
        <p:spPr>
          <a:xfrm>
            <a:off x="7931785" y="4008079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9E42DD-3F45-4B74-95B6-0EA7446C8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8122" y="3694925"/>
            <a:ext cx="1628775" cy="847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10137-D9EC-4D65-A450-4670388559C0}"/>
              </a:ext>
            </a:extLst>
          </p:cNvPr>
          <p:cNvSpPr txBox="1"/>
          <p:nvPr/>
        </p:nvSpPr>
        <p:spPr>
          <a:xfrm>
            <a:off x="-24130" y="42819"/>
            <a:ext cx="612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3 – LOGISTIC REGRESSION</a:t>
            </a:r>
          </a:p>
        </p:txBody>
      </p:sp>
      <p:sp>
        <p:nvSpPr>
          <p:cNvPr id="2" name="Arrow: Right 1">
            <a:hlinkClick r:id="rId8" action="ppaction://hlinksldjump"/>
            <a:extLst>
              <a:ext uri="{FF2B5EF4-FFF2-40B4-BE49-F238E27FC236}">
                <a16:creationId xmlns:a16="http://schemas.microsoft.com/office/drawing/2014/main" id="{BB820AEF-F77A-4CA8-990F-E93A3F20E93A}"/>
              </a:ext>
            </a:extLst>
          </p:cNvPr>
          <p:cNvSpPr/>
          <p:nvPr/>
        </p:nvSpPr>
        <p:spPr>
          <a:xfrm rot="10800000">
            <a:off x="1371601" y="6248400"/>
            <a:ext cx="91440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501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1065-B308-4B75-9580-B62325B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45"/>
            <a:ext cx="10515600" cy="1325563"/>
          </a:xfrm>
        </p:spPr>
        <p:txBody>
          <a:bodyPr/>
          <a:lstStyle/>
          <a:p>
            <a:r>
              <a:rPr lang="en-US" b="1" dirty="0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2642540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F8176E-7BAC-4854-A9E2-95A3843C904F}"/>
              </a:ext>
            </a:extLst>
          </p:cNvPr>
          <p:cNvCxnSpPr>
            <a:cxnSpLocks/>
          </p:cNvCxnSpPr>
          <p:nvPr/>
        </p:nvCxnSpPr>
        <p:spPr>
          <a:xfrm flipV="1">
            <a:off x="242595" y="4681286"/>
            <a:ext cx="9377266" cy="45792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20066-D17E-44B8-AA87-F0A83C70E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" y="606026"/>
            <a:ext cx="4365538" cy="3851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63DEE-8CF9-4093-9122-98AC5521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12" y="606025"/>
            <a:ext cx="4620578" cy="397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9AB40-6281-4451-9459-A9CED14E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32" y="4806895"/>
            <a:ext cx="807155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9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AB4EA-E4D4-4C0A-BFAF-0712D743A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6" y="895350"/>
            <a:ext cx="5176254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71F32-4345-4B87-8151-5C38E301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38" y="895350"/>
            <a:ext cx="5176254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E05F4-077E-4435-A542-46FA22560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70" y="3924300"/>
            <a:ext cx="52387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FB9D59-9470-4FD7-ACD7-5A9A01431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038" y="3924300"/>
            <a:ext cx="5176254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48FC0-9AFC-46A7-A336-B08D8173A2EA}"/>
              </a:ext>
            </a:extLst>
          </p:cNvPr>
          <p:cNvSpPr/>
          <p:nvPr/>
        </p:nvSpPr>
        <p:spPr>
          <a:xfrm>
            <a:off x="6391275" y="1209675"/>
            <a:ext cx="914400" cy="2190749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970B7-AD98-4667-A000-61EC6791C210}"/>
              </a:ext>
            </a:extLst>
          </p:cNvPr>
          <p:cNvSpPr/>
          <p:nvPr/>
        </p:nvSpPr>
        <p:spPr>
          <a:xfrm>
            <a:off x="4000500" y="1619250"/>
            <a:ext cx="390526" cy="1676400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5CABC2-C8CE-45EF-B615-7EE4A4C0C24A}"/>
              </a:ext>
            </a:extLst>
          </p:cNvPr>
          <p:cNvSpPr/>
          <p:nvPr/>
        </p:nvSpPr>
        <p:spPr>
          <a:xfrm rot="16200000">
            <a:off x="3524251" y="3181351"/>
            <a:ext cx="209550" cy="3371848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37646-8F74-4031-8CA7-B2185A0180E3}"/>
              </a:ext>
            </a:extLst>
          </p:cNvPr>
          <p:cNvSpPr/>
          <p:nvPr/>
        </p:nvSpPr>
        <p:spPr>
          <a:xfrm>
            <a:off x="6094038" y="3924301"/>
            <a:ext cx="5176254" cy="981074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hlinkClick r:id="rId7" action="ppaction://hlinksldjump"/>
            <a:extLst>
              <a:ext uri="{FF2B5EF4-FFF2-40B4-BE49-F238E27FC236}">
                <a16:creationId xmlns:a16="http://schemas.microsoft.com/office/drawing/2014/main" id="{F3FA7FFC-45E1-462D-BD10-BA76123F0A01}"/>
              </a:ext>
            </a:extLst>
          </p:cNvPr>
          <p:cNvSpPr/>
          <p:nvPr/>
        </p:nvSpPr>
        <p:spPr>
          <a:xfrm>
            <a:off x="10686092" y="0"/>
            <a:ext cx="1168400" cy="741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</a:t>
            </a:r>
          </a:p>
        </p:txBody>
      </p:sp>
    </p:spTree>
    <p:extLst>
      <p:ext uri="{BB962C8B-B14F-4D97-AF65-F5344CB8AC3E}">
        <p14:creationId xmlns:p14="http://schemas.microsoft.com/office/powerpoint/2010/main" val="163824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CADD-0223-4BA5-8A71-4F20E284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61"/>
            <a:ext cx="10515600" cy="1325563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Project Summary</a:t>
            </a:r>
            <a:endParaRPr lang="en-IN" dirty="0"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7B75DB-299B-471A-9C6B-DCD7D9ECF9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6224" y="1438275"/>
          <a:ext cx="11734801" cy="530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3A46BE-AA4C-4267-BE57-38B2EDD6D249}"/>
              </a:ext>
            </a:extLst>
          </p:cNvPr>
          <p:cNvSpPr/>
          <p:nvPr/>
        </p:nvSpPr>
        <p:spPr>
          <a:xfrm>
            <a:off x="6926004" y="221370"/>
            <a:ext cx="2049556" cy="912690"/>
          </a:xfrm>
          <a:prstGeom prst="roundRect">
            <a:avLst/>
          </a:prstGeom>
          <a:gradFill rotWithShape="0">
            <a:gsLst>
              <a:gs pos="0">
                <a:srgbClr val="44546A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44546A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44546A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Assessing the Impact of Variables on the Current Year’s Adjusted EPS</a:t>
            </a:r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4BAA4EB8-7563-430D-9F54-F0B4EE4F009E}"/>
              </a:ext>
            </a:extLst>
          </p:cNvPr>
          <p:cNvSpPr/>
          <p:nvPr/>
        </p:nvSpPr>
        <p:spPr>
          <a:xfrm rot="5400000" flipH="1">
            <a:off x="5731926" y="249688"/>
            <a:ext cx="822365" cy="1348506"/>
          </a:xfrm>
          <a:prstGeom prst="bent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89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AF9B9-F03E-4203-B621-C70C0F9403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5" y="751114"/>
            <a:ext cx="11286445" cy="5763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4271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883D2-5D53-4BA1-B528-6B070E8E3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32" y="1036927"/>
            <a:ext cx="11506749" cy="502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965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D5D9F-F9DC-42FE-AB66-E4833B4605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" y="755656"/>
            <a:ext cx="11202035" cy="5559419"/>
          </a:xfrm>
          <a:prstGeom prst="rect">
            <a:avLst/>
          </a:prstGeom>
          <a:noFill/>
        </p:spPr>
      </p:pic>
      <p:sp>
        <p:nvSpPr>
          <p:cNvPr id="3" name="Arrow: Right 2">
            <a:hlinkClick r:id="rId4" action="ppaction://hlinksldjump"/>
            <a:extLst>
              <a:ext uri="{FF2B5EF4-FFF2-40B4-BE49-F238E27FC236}">
                <a16:creationId xmlns:a16="http://schemas.microsoft.com/office/drawing/2014/main" id="{315D7AFA-DDA3-4868-B5A0-ACE90536559B}"/>
              </a:ext>
            </a:extLst>
          </p:cNvPr>
          <p:cNvSpPr/>
          <p:nvPr/>
        </p:nvSpPr>
        <p:spPr>
          <a:xfrm rot="10800000">
            <a:off x="1371601" y="6248400"/>
            <a:ext cx="91440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329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1065-B308-4B75-9580-B62325B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45"/>
            <a:ext cx="10515600" cy="1325563"/>
          </a:xfrm>
        </p:spPr>
        <p:txBody>
          <a:bodyPr/>
          <a:lstStyle/>
          <a:p>
            <a:r>
              <a:rPr lang="en-US" b="1" dirty="0"/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1648280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C41A-74BE-4D7D-A59B-66FE4F34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88E9-F932-411A-A43D-F844F0682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D3CC7-4B2B-447C-B31F-1FE32BFB95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" y="3654743"/>
            <a:ext cx="6007371" cy="283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54099-E253-491B-848A-6DD8C3BB0B0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5" y="333989"/>
            <a:ext cx="6007371" cy="3234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4DED3-82B2-4C5A-98AF-3D81DC5190B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6" y="4607511"/>
            <a:ext cx="5731510" cy="1885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B1B38-5A29-4C30-B395-2AEA22E9CB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71" y="2484229"/>
            <a:ext cx="5821680" cy="2037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1699C8-8A44-4133-AA02-02F4C8E8FE0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6" y="365125"/>
            <a:ext cx="5731510" cy="20879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202F07-81AE-43C6-9670-D6AD49F48A11}"/>
              </a:ext>
            </a:extLst>
          </p:cNvPr>
          <p:cNvSpPr txBox="1">
            <a:spLocks/>
          </p:cNvSpPr>
          <p:nvPr/>
        </p:nvSpPr>
        <p:spPr>
          <a:xfrm>
            <a:off x="0" y="60761"/>
            <a:ext cx="10515600" cy="546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COMMODITIES</a:t>
            </a:r>
          </a:p>
        </p:txBody>
      </p:sp>
    </p:spTree>
    <p:extLst>
      <p:ext uri="{BB962C8B-B14F-4D97-AF65-F5344CB8AC3E}">
        <p14:creationId xmlns:p14="http://schemas.microsoft.com/office/powerpoint/2010/main" val="253650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F8CD-0BC5-4D57-B5F4-283648A2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EAE4-30ED-45C2-902B-0920A701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9ADD7-A8F7-496E-8E82-E7C890717E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390" y="365124"/>
            <a:ext cx="5731510" cy="291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49CBB-9C19-44E5-9B35-886F4A2E46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9682" y="365123"/>
            <a:ext cx="5731510" cy="2911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AAEE94-0A31-4978-AF2A-A91C941EA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8" y="3276601"/>
            <a:ext cx="5992836" cy="34267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5F2DA5-00DE-4D30-A88D-ADEAD426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644" y="3276600"/>
            <a:ext cx="6096000" cy="3426729"/>
          </a:xfrm>
          <a:prstGeom prst="rect">
            <a:avLst/>
          </a:prstGeom>
        </p:spPr>
      </p:pic>
      <p:sp>
        <p:nvSpPr>
          <p:cNvPr id="6" name="Arrow: Left 5">
            <a:hlinkClick r:id="rId6" action="ppaction://hlinksldjump"/>
            <a:extLst>
              <a:ext uri="{FF2B5EF4-FFF2-40B4-BE49-F238E27FC236}">
                <a16:creationId xmlns:a16="http://schemas.microsoft.com/office/drawing/2014/main" id="{006DD3F3-C17A-4F8C-B643-066DC355ED22}"/>
              </a:ext>
            </a:extLst>
          </p:cNvPr>
          <p:cNvSpPr/>
          <p:nvPr/>
        </p:nvSpPr>
        <p:spPr>
          <a:xfrm>
            <a:off x="10515600" y="142240"/>
            <a:ext cx="838200" cy="5387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38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FF7B-6496-4EF6-B8FE-C2DAF5E3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Graphic 51">
            <a:extLst>
              <a:ext uri="{FF2B5EF4-FFF2-40B4-BE49-F238E27FC236}">
                <a16:creationId xmlns:a16="http://schemas.microsoft.com/office/drawing/2014/main" id="{2AECE493-0BB6-411E-92B3-1167FEF8C48D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96" y="464026"/>
            <a:ext cx="10809303" cy="59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7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C1E6-D1AC-45FE-B9DD-C5C8198C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14FEF-C40C-488B-B97B-ECE2BCC77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Graphic 53">
            <a:extLst>
              <a:ext uri="{FF2B5EF4-FFF2-40B4-BE49-F238E27FC236}">
                <a16:creationId xmlns:a16="http://schemas.microsoft.com/office/drawing/2014/main" id="{A9AA62F0-90E2-4475-964D-9E40F83740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497839"/>
            <a:ext cx="10658383" cy="586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2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8DB3-6E67-4C79-9F85-E9425E6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3AD7-2E3E-49B0-9844-3505F2A7C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FAA9C-1BEC-4FDC-9239-52C454DF70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6" y="403805"/>
            <a:ext cx="10801424" cy="5911270"/>
          </a:xfrm>
          <a:prstGeom prst="rect">
            <a:avLst/>
          </a:prstGeom>
        </p:spPr>
      </p:pic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78E40B15-CC29-431D-AC45-35A66CD5F8F9}"/>
              </a:ext>
            </a:extLst>
          </p:cNvPr>
          <p:cNvSpPr/>
          <p:nvPr/>
        </p:nvSpPr>
        <p:spPr>
          <a:xfrm rot="10800000">
            <a:off x="1371601" y="6248400"/>
            <a:ext cx="91440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076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1065-B308-4B75-9580-B62325B6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445"/>
            <a:ext cx="10515600" cy="1325563"/>
          </a:xfrm>
        </p:spPr>
        <p:txBody>
          <a:bodyPr/>
          <a:lstStyle/>
          <a:p>
            <a:r>
              <a:rPr lang="en-US" b="1" dirty="0"/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19094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6A52-E969-403F-87DB-CBB8BCCC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  <a:cs typeface="Aldhabi" panose="020B0604020202020204" pitchFamily="2" charset="-78"/>
              </a:rPr>
              <a:t>DATA STRUCTURE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83E768-E6FC-441D-959D-6515CDC90B2B}"/>
              </a:ext>
            </a:extLst>
          </p:cNvPr>
          <p:cNvSpPr/>
          <p:nvPr/>
        </p:nvSpPr>
        <p:spPr>
          <a:xfrm>
            <a:off x="4699000" y="1374472"/>
            <a:ext cx="2458720" cy="8534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Nifty 500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10656E-DB7C-4DEC-B2DA-EE5C309EB721}"/>
              </a:ext>
            </a:extLst>
          </p:cNvPr>
          <p:cNvSpPr/>
          <p:nvPr/>
        </p:nvSpPr>
        <p:spPr>
          <a:xfrm>
            <a:off x="137160" y="3577128"/>
            <a:ext cx="2458720" cy="8534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Banking and Financial Services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370872-08ED-4B89-BAB4-801CF9738AEF}"/>
              </a:ext>
            </a:extLst>
          </p:cNvPr>
          <p:cNvSpPr/>
          <p:nvPr/>
        </p:nvSpPr>
        <p:spPr>
          <a:xfrm>
            <a:off x="2987040" y="3597448"/>
            <a:ext cx="2458720" cy="8534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462272-3DC9-4E53-96F0-86CA8CCCBC37}"/>
              </a:ext>
            </a:extLst>
          </p:cNvPr>
          <p:cNvSpPr/>
          <p:nvPr/>
        </p:nvSpPr>
        <p:spPr>
          <a:xfrm>
            <a:off x="6014720" y="3597448"/>
            <a:ext cx="2458720" cy="8534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Commodities</a:t>
            </a:r>
          </a:p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CE188F-64A5-45E2-9830-87AA82534EEF}"/>
              </a:ext>
            </a:extLst>
          </p:cNvPr>
          <p:cNvSpPr/>
          <p:nvPr/>
        </p:nvSpPr>
        <p:spPr>
          <a:xfrm>
            <a:off x="9204960" y="3597448"/>
            <a:ext cx="2458720" cy="8534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Manufacturing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F3A7FC8-DBC6-4F83-9CC1-A5161B6BE322}"/>
              </a:ext>
            </a:extLst>
          </p:cNvPr>
          <p:cNvSpPr/>
          <p:nvPr/>
        </p:nvSpPr>
        <p:spPr>
          <a:xfrm>
            <a:off x="294640" y="2388408"/>
            <a:ext cx="11267440" cy="995680"/>
          </a:xfrm>
          <a:prstGeom prst="triangl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Macro-Sectors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B78E7-4970-4D7A-8EE0-D9B699182F2B}"/>
              </a:ext>
            </a:extLst>
          </p:cNvPr>
          <p:cNvSpPr txBox="1"/>
          <p:nvPr/>
        </p:nvSpPr>
        <p:spPr>
          <a:xfrm>
            <a:off x="137160" y="4569999"/>
            <a:ext cx="245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5D767-F7F7-43ED-B1D0-D4079642C14B}"/>
              </a:ext>
            </a:extLst>
          </p:cNvPr>
          <p:cNvSpPr txBox="1"/>
          <p:nvPr/>
        </p:nvSpPr>
        <p:spPr>
          <a:xfrm>
            <a:off x="2905760" y="4549676"/>
            <a:ext cx="3820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 DURABLES /NON- DURABLES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&amp; 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11960-E617-490B-BE94-C686F1628886}"/>
              </a:ext>
            </a:extLst>
          </p:cNvPr>
          <p:cNvSpPr txBox="1"/>
          <p:nvPr/>
        </p:nvSpPr>
        <p:spPr>
          <a:xfrm>
            <a:off x="9204960" y="4569999"/>
            <a:ext cx="245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ANCILLARIES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E2A70-1C25-45EC-997B-9AB494B698FB}"/>
              </a:ext>
            </a:extLst>
          </p:cNvPr>
          <p:cNvSpPr txBox="1"/>
          <p:nvPr/>
        </p:nvSpPr>
        <p:spPr>
          <a:xfrm>
            <a:off x="6217920" y="4549676"/>
            <a:ext cx="290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CHEMICALS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FERROUS /NON-FERROUS 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FERTILISERS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MINERALS/MINING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PESTICIDES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083D3-4857-42FD-9A7B-CDB43423F694}"/>
              </a:ext>
            </a:extLst>
          </p:cNvPr>
          <p:cNvSpPr txBox="1"/>
          <p:nvPr/>
        </p:nvSpPr>
        <p:spPr>
          <a:xfrm>
            <a:off x="8412480" y="1067608"/>
            <a:ext cx="282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10 Years Data (2009 – 2019)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83177-023C-4E53-98B4-C735ADBEADB4}"/>
              </a:ext>
            </a:extLst>
          </p:cNvPr>
          <p:cNvSpPr txBox="1"/>
          <p:nvPr/>
        </p:nvSpPr>
        <p:spPr>
          <a:xfrm>
            <a:off x="8412480" y="1472594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3672 Rows, 67 Columns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7420F-59A6-41A0-B939-FB4C1AB24490}"/>
              </a:ext>
            </a:extLst>
          </p:cNvPr>
          <p:cNvSpPr txBox="1"/>
          <p:nvPr/>
        </p:nvSpPr>
        <p:spPr>
          <a:xfrm>
            <a:off x="8412480" y="1910134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336 Firms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C3299DF-542E-4FA5-B358-1F7F9AC88050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7157720" y="1252274"/>
            <a:ext cx="1254760" cy="548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10ECBE4-CC16-4283-A1E1-71B35A9B6046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7157720" y="1657260"/>
            <a:ext cx="1254760" cy="143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B061A0-3830-4A0D-9A8C-63C55D49A88D}"/>
              </a:ext>
            </a:extLst>
          </p:cNvPr>
          <p:cNvCxnSpPr>
            <a:stCxn id="4" idx="3"/>
            <a:endCxn id="17" idx="1"/>
          </p:cNvCxnSpPr>
          <p:nvPr/>
        </p:nvCxnSpPr>
        <p:spPr>
          <a:xfrm>
            <a:off x="7157720" y="1801192"/>
            <a:ext cx="1254760" cy="2936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0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101875-802B-4614-B392-E33EA3607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12" y="338666"/>
            <a:ext cx="4707550" cy="55710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797FE7B-F736-4C24-BC50-A24D96E82AAB}"/>
              </a:ext>
            </a:extLst>
          </p:cNvPr>
          <p:cNvGrpSpPr/>
          <p:nvPr/>
        </p:nvGrpSpPr>
        <p:grpSpPr>
          <a:xfrm>
            <a:off x="5580690" y="598725"/>
            <a:ext cx="2086848" cy="3654493"/>
            <a:chOff x="5329020" y="338666"/>
            <a:chExt cx="2224306" cy="38136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DF092C-CEE7-4903-A763-4B1EB62B0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922"/>
            <a:stretch/>
          </p:blipFill>
          <p:spPr>
            <a:xfrm>
              <a:off x="5362576" y="338666"/>
              <a:ext cx="2190750" cy="19716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50B2D-A3EC-42D3-AC39-BB896B87A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42"/>
            <a:stretch/>
          </p:blipFill>
          <p:spPr>
            <a:xfrm>
              <a:off x="5329020" y="2239860"/>
              <a:ext cx="2190750" cy="191247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9D3BC4D-45D9-4730-A9EB-10C9394A6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349" y="303450"/>
            <a:ext cx="19812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9B5C5-E45C-4D65-84E3-AE996EEB96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766" t="-14108" b="27601"/>
          <a:stretch/>
        </p:blipFill>
        <p:spPr>
          <a:xfrm>
            <a:off x="9032155" y="350734"/>
            <a:ext cx="1068129" cy="24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D28A0-4F63-4AB0-A091-C741FCA77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292" t="-9075"/>
          <a:stretch/>
        </p:blipFill>
        <p:spPr>
          <a:xfrm>
            <a:off x="9158165" y="3709420"/>
            <a:ext cx="942119" cy="290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1ECCC8-8FCF-4A89-A138-9492FAE33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8690" y="626266"/>
            <a:ext cx="1333077" cy="52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F2EFCE-3856-4BD6-8539-706AEECB2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9391" y="3747300"/>
            <a:ext cx="1305097" cy="547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122DF-5214-4124-9F91-51454DA58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879" y="1120653"/>
            <a:ext cx="4215384" cy="2474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5EEFF-F7DB-4475-ABCC-2D96CEF6C3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515" y="4286568"/>
            <a:ext cx="4214686" cy="2351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42F4C6-E96F-4647-9182-AB78FF882303}"/>
              </a:ext>
            </a:extLst>
          </p:cNvPr>
          <p:cNvSpPr txBox="1"/>
          <p:nvPr/>
        </p:nvSpPr>
        <p:spPr>
          <a:xfrm>
            <a:off x="1367246" y="78377"/>
            <a:ext cx="503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– Logistic Regression Full Model</a:t>
            </a:r>
          </a:p>
        </p:txBody>
      </p:sp>
    </p:spTree>
    <p:extLst>
      <p:ext uri="{BB962C8B-B14F-4D97-AF65-F5344CB8AC3E}">
        <p14:creationId xmlns:p14="http://schemas.microsoft.com/office/powerpoint/2010/main" val="119750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3BC4D-45D9-4730-A9EB-10C9394A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49" y="303450"/>
            <a:ext cx="19812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9B5C5-E45C-4D65-84E3-AE996EEB9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6" t="-14108" b="27601"/>
          <a:stretch/>
        </p:blipFill>
        <p:spPr>
          <a:xfrm>
            <a:off x="9032155" y="350734"/>
            <a:ext cx="1068129" cy="24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D28A0-4F63-4AB0-A091-C741FCA77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92" t="-9075"/>
          <a:stretch/>
        </p:blipFill>
        <p:spPr>
          <a:xfrm>
            <a:off x="9158165" y="3709420"/>
            <a:ext cx="942119" cy="290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CB79A-FF62-4BE9-836B-B0F755CD3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63" y="350734"/>
            <a:ext cx="5168550" cy="3130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31F09F-FF26-4F0B-AD1B-2251EE72B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016" y="748589"/>
            <a:ext cx="1781175" cy="1390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3AEE56-FF13-46A4-BD21-53BE17BDC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183" y="607391"/>
            <a:ext cx="1335024" cy="564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989724-C3DC-4B5D-B133-BF6B5544B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3670" y="3709420"/>
            <a:ext cx="1338456" cy="578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92E9A8-3837-499A-996E-E87620FC4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452" y="1171954"/>
            <a:ext cx="4292285" cy="24365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05405A-A42C-448C-A698-5F1D64D01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7971" y="4388967"/>
            <a:ext cx="4154155" cy="24167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99DD9-87AE-4631-BE23-39B5C402C102}"/>
              </a:ext>
            </a:extLst>
          </p:cNvPr>
          <p:cNvSpPr txBox="1"/>
          <p:nvPr/>
        </p:nvSpPr>
        <p:spPr>
          <a:xfrm>
            <a:off x="1367246" y="78377"/>
            <a:ext cx="503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– Logistic Regression Model II</a:t>
            </a:r>
          </a:p>
        </p:txBody>
      </p:sp>
    </p:spTree>
    <p:extLst>
      <p:ext uri="{BB962C8B-B14F-4D97-AF65-F5344CB8AC3E}">
        <p14:creationId xmlns:p14="http://schemas.microsoft.com/office/powerpoint/2010/main" val="34042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D3BC4D-45D9-4730-A9EB-10C9394A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36" y="3133725"/>
            <a:ext cx="19812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D9B5C5-E45C-4D65-84E3-AE996EEB9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6" t="-14108" b="27601"/>
          <a:stretch/>
        </p:blipFill>
        <p:spPr>
          <a:xfrm>
            <a:off x="9032155" y="350734"/>
            <a:ext cx="1068129" cy="24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D28A0-4F63-4AB0-A091-C741FCA77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92" t="-9075"/>
          <a:stretch/>
        </p:blipFill>
        <p:spPr>
          <a:xfrm>
            <a:off x="9158165" y="3709420"/>
            <a:ext cx="942119" cy="290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3F981-6E10-482D-B2E7-30B16F078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95" y="350734"/>
            <a:ext cx="6407703" cy="2428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4AD51-A814-402C-89A0-CA62B0F06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8492" y="568835"/>
            <a:ext cx="1243013" cy="603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9CDCC4-E4D1-45A4-9A91-D44EEB1E0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1536" y="3659469"/>
            <a:ext cx="1396924" cy="678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13EE7-B2D3-4603-B731-2CD971432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7971" y="1265505"/>
            <a:ext cx="3949042" cy="234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E73E8-C1B8-4BF7-B461-52995E5F85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9905" y="4276054"/>
            <a:ext cx="4328555" cy="25819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847F262-325E-4CEE-BE00-8F0E27F9C4A3}"/>
              </a:ext>
            </a:extLst>
          </p:cNvPr>
          <p:cNvGrpSpPr/>
          <p:nvPr/>
        </p:nvGrpSpPr>
        <p:grpSpPr>
          <a:xfrm>
            <a:off x="2232508" y="3476574"/>
            <a:ext cx="1720955" cy="1982252"/>
            <a:chOff x="2232508" y="3476574"/>
            <a:chExt cx="1720955" cy="19822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7FBFC3-FF15-4FB3-AA47-5B1857A1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32508" y="3476574"/>
              <a:ext cx="1720955" cy="15105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D10F5-99E7-4011-8C03-95F35A7DF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82842" y="4992736"/>
              <a:ext cx="1467037" cy="46609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4C3BE8-B6B2-47FD-A8C6-E05D71FC3A49}"/>
              </a:ext>
            </a:extLst>
          </p:cNvPr>
          <p:cNvSpPr txBox="1"/>
          <p:nvPr/>
        </p:nvSpPr>
        <p:spPr>
          <a:xfrm>
            <a:off x="1367246" y="78377"/>
            <a:ext cx="503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– Logistic Regression </a:t>
            </a:r>
            <a:r>
              <a:rPr lang="en-US" dirty="0" err="1"/>
              <a:t>StepWise</a:t>
            </a:r>
            <a:r>
              <a:rPr lang="en-US" dirty="0"/>
              <a:t> - </a:t>
            </a:r>
            <a:r>
              <a:rPr lang="en-US" dirty="0" err="1"/>
              <a:t>Blorr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54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D9B5C5-E45C-4D65-84E3-AE996EEB9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66" t="-14108" b="27601"/>
          <a:stretch/>
        </p:blipFill>
        <p:spPr>
          <a:xfrm>
            <a:off x="9032155" y="350734"/>
            <a:ext cx="1068129" cy="24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D28A0-4F63-4AB0-A091-C741FCA77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92" t="-9075"/>
          <a:stretch/>
        </p:blipFill>
        <p:spPr>
          <a:xfrm>
            <a:off x="9158165" y="3709420"/>
            <a:ext cx="942119" cy="290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3EFBA2-1E43-4933-81CD-75B6338B9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278" y="724271"/>
            <a:ext cx="1453197" cy="633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AACB6C-7717-4A42-9B69-F50D19B84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575" y="3746278"/>
            <a:ext cx="1485900" cy="640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DA0D7-16F4-4564-A57F-857F662C0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039" y="1477626"/>
            <a:ext cx="3827330" cy="2191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FDF15-E9FE-4146-9736-4977C590B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039" y="4387254"/>
            <a:ext cx="3826436" cy="222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18831-1B88-44CF-97A1-354FCD36F9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59" r="3038"/>
          <a:stretch/>
        </p:blipFill>
        <p:spPr>
          <a:xfrm>
            <a:off x="304799" y="1040809"/>
            <a:ext cx="7438240" cy="3762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1F3A2-70CA-4E99-AFC1-157111F22660}"/>
              </a:ext>
            </a:extLst>
          </p:cNvPr>
          <p:cNvSpPr txBox="1"/>
          <p:nvPr/>
        </p:nvSpPr>
        <p:spPr>
          <a:xfrm>
            <a:off x="1146670" y="104998"/>
            <a:ext cx="503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– Random Forest</a:t>
            </a:r>
          </a:p>
        </p:txBody>
      </p:sp>
      <p:sp>
        <p:nvSpPr>
          <p:cNvPr id="13" name="Arrow: Right 12">
            <a:hlinkClick r:id="rId9" action="ppaction://hlinksldjump"/>
            <a:extLst>
              <a:ext uri="{FF2B5EF4-FFF2-40B4-BE49-F238E27FC236}">
                <a16:creationId xmlns:a16="http://schemas.microsoft.com/office/drawing/2014/main" id="{06DACDA7-6D96-4B90-8224-00215053779E}"/>
              </a:ext>
            </a:extLst>
          </p:cNvPr>
          <p:cNvSpPr/>
          <p:nvPr/>
        </p:nvSpPr>
        <p:spPr>
          <a:xfrm rot="10800000">
            <a:off x="1371601" y="6248400"/>
            <a:ext cx="914400" cy="409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194-B6C3-4A79-8BE4-0D3621D3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35" y="938866"/>
            <a:ext cx="8767619" cy="4661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Stage I – Significant Variables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6A198-462F-4B64-9F8E-7677AF9B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68" y="1718251"/>
            <a:ext cx="7677150" cy="1562100"/>
          </a:xfrm>
          <a:prstGeom prst="rect">
            <a:avLst/>
          </a:prstGeom>
        </p:spPr>
      </p:pic>
      <p:sp>
        <p:nvSpPr>
          <p:cNvPr id="3" name="Arrow: Right 2">
            <a:hlinkClick r:id="rId3" action="ppaction://hlinksldjump"/>
            <a:extLst>
              <a:ext uri="{FF2B5EF4-FFF2-40B4-BE49-F238E27FC236}">
                <a16:creationId xmlns:a16="http://schemas.microsoft.com/office/drawing/2014/main" id="{96548EF6-859C-4F29-ADD6-6995B7CB919C}"/>
              </a:ext>
            </a:extLst>
          </p:cNvPr>
          <p:cNvSpPr/>
          <p:nvPr/>
        </p:nvSpPr>
        <p:spPr>
          <a:xfrm rot="10800000">
            <a:off x="9357360" y="5974080"/>
            <a:ext cx="109728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FEE31A-2244-4F64-9294-C3CB299C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71525"/>
              </p:ext>
            </p:extLst>
          </p:nvPr>
        </p:nvGraphicFramePr>
        <p:xfrm>
          <a:off x="685800" y="800515"/>
          <a:ext cx="7162800" cy="59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742">
                  <a:extLst>
                    <a:ext uri="{9D8B030D-6E8A-4147-A177-3AD203B41FA5}">
                      <a16:colId xmlns:a16="http://schemas.microsoft.com/office/drawing/2014/main" val="3637948763"/>
                    </a:ext>
                  </a:extLst>
                </a:gridCol>
                <a:gridCol w="3433058">
                  <a:extLst>
                    <a:ext uri="{9D8B030D-6E8A-4147-A177-3AD203B41FA5}">
                      <a16:colId xmlns:a16="http://schemas.microsoft.com/office/drawing/2014/main" val="2685381357"/>
                    </a:ext>
                  </a:extLst>
                </a:gridCol>
              </a:tblGrid>
              <a:tr h="37451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Financial Ratios / Percentages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863853"/>
                  </a:ext>
                </a:extLst>
              </a:tr>
              <a:tr h="554962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VR_Adjusted_PE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_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VR_P_CE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VR_P_BV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VR_Dividend_Yield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VR_Mcap_Sales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VR_High_PE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VR_Low_PE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FR_Price_CF_Ratio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FR_Price_to_FCF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FR_FCF_Yield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FR_Sales_to_CF_ratios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FR_Tax_Rate_P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FR_Dividend_Pay_Out_Ratio_P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FR_PBIDTM_P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FR_EBITM_P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FR_Pre_Tax_Margin_P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FR_PATM_P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FR_CPM_P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FR_Adj_EPS_Growth_P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FR_ROA_P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FR_ROE_P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FR_ROCE_P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FR_Asset_Turnover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FR_Inventory_Turnover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FR_Debtors_Turnover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FR_Fixed_Asset_Turnover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FR_Sales_Working_Capital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FR_Net_Sales_Growth_P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FR_Core_EBITDA_Growth_P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FR_EBIT_Growth_P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FR_PAT_Growth_P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FR_Total_Debt_Equity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FR_Current_Ratio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FR_Quick_Ratio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FR_Interest_Cover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FR_Total_Debt_Mcap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NDP_PE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NDP_Price_BV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7794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718C9E-8871-4ABA-A358-922967EE1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08926"/>
              </p:ext>
            </p:extLst>
          </p:nvPr>
        </p:nvGraphicFramePr>
        <p:xfrm>
          <a:off x="8115935" y="800515"/>
          <a:ext cx="3423920" cy="4091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920">
                  <a:extLst>
                    <a:ext uri="{9D8B030D-6E8A-4147-A177-3AD203B41FA5}">
                      <a16:colId xmlns:a16="http://schemas.microsoft.com/office/drawing/2014/main" val="878102137"/>
                    </a:ext>
                  </a:extLst>
                </a:gridCol>
              </a:tblGrid>
              <a:tr h="342156">
                <a:tc>
                  <a:txBody>
                    <a:bodyPr/>
                    <a:lstStyle/>
                    <a:p>
                      <a:r>
                        <a:rPr lang="en-US" sz="1600" dirty="0"/>
                        <a:t>Numeric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65931"/>
                  </a:ext>
                </a:extLst>
              </a:tr>
              <a:tr h="3158541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FH_FCF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PL_NetSales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PL_PAT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FR_FCF_Per_Share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FR_CEPS_Rs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FR_Adj_DPS_Rs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FR_Adjusted_Book_Value_Rs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FR_Fixed_Capital_Sales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FR_Receivable_days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FR_Inventory_Days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FR_Payable_days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NDP_Volume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NDP_Mcap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NDP_Close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FR_Adj_EPS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8431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8D37CD25-F288-401E-8493-DDD041F3D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79036"/>
              </p:ext>
            </p:extLst>
          </p:nvPr>
        </p:nvGraphicFramePr>
        <p:xfrm>
          <a:off x="8115935" y="4834890"/>
          <a:ext cx="342392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920">
                  <a:extLst>
                    <a:ext uri="{9D8B030D-6E8A-4147-A177-3AD203B41FA5}">
                      <a16:colId xmlns:a16="http://schemas.microsoft.com/office/drawing/2014/main" val="878102137"/>
                    </a:ext>
                  </a:extLst>
                </a:gridCol>
              </a:tblGrid>
              <a:tr h="326765"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65931"/>
                  </a:ext>
                </a:extLst>
              </a:tr>
              <a:tr h="1508639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Company_Name</a:t>
                      </a:r>
                      <a:r>
                        <a:rPr lang="en-US" sz="1600" dirty="0"/>
                        <a:t>	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Industry	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MacroEconomicSector</a:t>
                      </a:r>
                      <a:endParaRPr lang="en-US" sz="16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FR_Year_End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(Date)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/>
                        <a:t>Momentum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/>
                        <a:t>Credit_Rated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5843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B6C6133-BE5F-4B51-9EFC-262F11A9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020560" cy="857664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VARIABLE LIST</a:t>
            </a:r>
          </a:p>
        </p:txBody>
      </p:sp>
    </p:spTree>
    <p:extLst>
      <p:ext uri="{BB962C8B-B14F-4D97-AF65-F5344CB8AC3E}">
        <p14:creationId xmlns:p14="http://schemas.microsoft.com/office/powerpoint/2010/main" val="49946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62B5-828D-4DD1-B636-B14D2B6D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EDA – GENERIC FINDINGS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8F97C45-761F-4C52-A874-049BAF405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590558"/>
              </p:ext>
            </p:extLst>
          </p:nvPr>
        </p:nvGraphicFramePr>
        <p:xfrm>
          <a:off x="338839" y="1325563"/>
          <a:ext cx="4461387" cy="509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F20D22A8-D9FB-4061-AF67-FFF0EF46EC9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058274" y="3594549"/>
            <a:ext cx="3094395" cy="3112192"/>
          </a:xfrm>
          <a:prstGeom prst="rect">
            <a:avLst/>
          </a:prstGeom>
        </p:spPr>
      </p:pic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C0F8946-D737-42C1-9C0F-F09C7DA3435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058275" y="94109"/>
            <a:ext cx="3094396" cy="352575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51B0F63-74C0-437F-AE9E-6B6864B62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9065" y="881581"/>
            <a:ext cx="3766810" cy="5755340"/>
          </a:xfrm>
          <a:prstGeom prst="rect">
            <a:avLst/>
          </a:prstGeom>
        </p:spPr>
      </p:pic>
      <p:sp>
        <p:nvSpPr>
          <p:cNvPr id="7" name="Rectangle 6">
            <a:hlinkClick r:id="rId10" action="ppaction://hlinksldjump"/>
            <a:extLst>
              <a:ext uri="{FF2B5EF4-FFF2-40B4-BE49-F238E27FC236}">
                <a16:creationId xmlns:a16="http://schemas.microsoft.com/office/drawing/2014/main" id="{7481A77E-2A89-4C75-8C68-80A42D24A724}"/>
              </a:ext>
            </a:extLst>
          </p:cNvPr>
          <p:cNvSpPr/>
          <p:nvPr/>
        </p:nvSpPr>
        <p:spPr>
          <a:xfrm>
            <a:off x="338837" y="6423871"/>
            <a:ext cx="1209675" cy="1674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 dirty="0"/>
              <a:t>EDA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89649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9B4F3-FDB4-4D1F-929A-8C59C0DA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956841" cy="557736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 dirty="0">
                <a:latin typeface="Arial Black" panose="020B0A04020102020204" pitchFamily="34" charset="0"/>
              </a:rPr>
              <a:t>EDA - SECTOR SPECIFIC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A71DB90-64D7-4F2C-936A-4CE203A75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569298"/>
              </p:ext>
            </p:extLst>
          </p:nvPr>
        </p:nvGraphicFramePr>
        <p:xfrm>
          <a:off x="442451" y="186813"/>
          <a:ext cx="7384025" cy="6459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81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4FD8A2C-27F9-47E7-B533-FCCEE9A9E4EC}"/>
              </a:ext>
            </a:extLst>
          </p:cNvPr>
          <p:cNvSpPr/>
          <p:nvPr/>
        </p:nvSpPr>
        <p:spPr>
          <a:xfrm rot="16200000">
            <a:off x="-143611" y="3944300"/>
            <a:ext cx="5130921" cy="330718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06799E42-C6CB-4E49-9BF6-541D10624F0C}"/>
              </a:ext>
            </a:extLst>
          </p:cNvPr>
          <p:cNvSpPr/>
          <p:nvPr/>
        </p:nvSpPr>
        <p:spPr>
          <a:xfrm>
            <a:off x="518160" y="3479800"/>
            <a:ext cx="1889760" cy="1351280"/>
          </a:xfrm>
          <a:prstGeom prst="flowChartMulti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Nifty 500</a:t>
            </a:r>
          </a:p>
        </p:txBody>
      </p:sp>
      <p:sp>
        <p:nvSpPr>
          <p:cNvPr id="5" name="Flowchart: Document 4">
            <a:hlinkClick r:id="rId2" action="ppaction://hlinksldjump"/>
            <a:extLst>
              <a:ext uri="{FF2B5EF4-FFF2-40B4-BE49-F238E27FC236}">
                <a16:creationId xmlns:a16="http://schemas.microsoft.com/office/drawing/2014/main" id="{5842BD3D-4AB5-4075-9095-BAA28353E1F9}"/>
              </a:ext>
            </a:extLst>
          </p:cNvPr>
          <p:cNvSpPr/>
          <p:nvPr/>
        </p:nvSpPr>
        <p:spPr>
          <a:xfrm>
            <a:off x="2672080" y="1479034"/>
            <a:ext cx="1778000" cy="969526"/>
          </a:xfrm>
          <a:prstGeom prst="flowChart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Banks &amp; Financial Services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70B33B2C-8117-435D-8FB0-C50E39F48C22}"/>
              </a:ext>
            </a:extLst>
          </p:cNvPr>
          <p:cNvSpPr/>
          <p:nvPr/>
        </p:nvSpPr>
        <p:spPr>
          <a:xfrm>
            <a:off x="2672080" y="2997200"/>
            <a:ext cx="1778000" cy="883920"/>
          </a:xfrm>
          <a:prstGeom prst="flowChart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B3BD151A-281E-4250-BEB4-9A60EBDE9AAE}"/>
              </a:ext>
            </a:extLst>
          </p:cNvPr>
          <p:cNvSpPr/>
          <p:nvPr/>
        </p:nvSpPr>
        <p:spPr>
          <a:xfrm>
            <a:off x="2672080" y="4419600"/>
            <a:ext cx="1778000" cy="883920"/>
          </a:xfrm>
          <a:prstGeom prst="flowChart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Commodities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6FBDF1ED-6D90-44A3-AE9C-DA52148625F8}"/>
              </a:ext>
            </a:extLst>
          </p:cNvPr>
          <p:cNvSpPr/>
          <p:nvPr/>
        </p:nvSpPr>
        <p:spPr>
          <a:xfrm>
            <a:off x="2672080" y="5791200"/>
            <a:ext cx="1778000" cy="883920"/>
          </a:xfrm>
          <a:prstGeom prst="flowChartDocumen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Manufacturing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2C313F4-0689-4331-A9B4-898371E7C898}"/>
              </a:ext>
            </a:extLst>
          </p:cNvPr>
          <p:cNvSpPr/>
          <p:nvPr/>
        </p:nvSpPr>
        <p:spPr>
          <a:xfrm rot="5400000">
            <a:off x="2335760" y="3821200"/>
            <a:ext cx="4897120" cy="404320"/>
          </a:xfrm>
          <a:prstGeom prst="triangle">
            <a:avLst>
              <a:gd name="adj" fmla="val 517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DE318-0166-4510-8AA1-209C5768EB0F}"/>
              </a:ext>
            </a:extLst>
          </p:cNvPr>
          <p:cNvSpPr txBox="1"/>
          <p:nvPr/>
        </p:nvSpPr>
        <p:spPr>
          <a:xfrm>
            <a:off x="5204644" y="4556054"/>
            <a:ext cx="1415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Growth Category of the Firm based on Adjusted 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AB7FD-8C77-4335-86E9-F99BA3BFF54C}"/>
              </a:ext>
            </a:extLst>
          </p:cNvPr>
          <p:cNvSpPr txBox="1"/>
          <p:nvPr/>
        </p:nvSpPr>
        <p:spPr>
          <a:xfrm>
            <a:off x="5175183" y="3633867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Financial Ratios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B8EAD2-D204-4E07-B57A-923D3C3BD17D}"/>
              </a:ext>
            </a:extLst>
          </p:cNvPr>
          <p:cNvSpPr/>
          <p:nvPr/>
        </p:nvSpPr>
        <p:spPr>
          <a:xfrm>
            <a:off x="5175183" y="4202518"/>
            <a:ext cx="325120" cy="3535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05AA44-52B0-4E28-A52D-9243B1514933}"/>
              </a:ext>
            </a:extLst>
          </p:cNvPr>
          <p:cNvSpPr/>
          <p:nvPr/>
        </p:nvSpPr>
        <p:spPr>
          <a:xfrm>
            <a:off x="5175183" y="3280331"/>
            <a:ext cx="325120" cy="3535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380A8B-8B8D-421F-B73C-1E422F849E0F}"/>
              </a:ext>
            </a:extLst>
          </p:cNvPr>
          <p:cNvSpPr txBox="1"/>
          <p:nvPr/>
        </p:nvSpPr>
        <p:spPr>
          <a:xfrm>
            <a:off x="9685786" y="4690665"/>
            <a:ext cx="1402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Growth Category of the Firm based on Adjusted 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BBB0C-06D4-45A4-BBEA-54D822D84687}"/>
              </a:ext>
            </a:extLst>
          </p:cNvPr>
          <p:cNvSpPr txBox="1"/>
          <p:nvPr/>
        </p:nvSpPr>
        <p:spPr>
          <a:xfrm>
            <a:off x="9685786" y="3598465"/>
            <a:ext cx="1645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Slope, 3-Year Average, 2018 Value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AFE2C1-A17B-44A3-9B6E-E7443C9A04F2}"/>
              </a:ext>
            </a:extLst>
          </p:cNvPr>
          <p:cNvSpPr/>
          <p:nvPr/>
        </p:nvSpPr>
        <p:spPr>
          <a:xfrm>
            <a:off x="9685786" y="4352925"/>
            <a:ext cx="325120" cy="3535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790CCB-542A-4BA5-AD07-6FA8A8EFC8F0}"/>
              </a:ext>
            </a:extLst>
          </p:cNvPr>
          <p:cNvSpPr/>
          <p:nvPr/>
        </p:nvSpPr>
        <p:spPr>
          <a:xfrm>
            <a:off x="9685786" y="3244929"/>
            <a:ext cx="325120" cy="35353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83A4FC03-79CD-4AD2-8244-6160B58D044D}"/>
              </a:ext>
            </a:extLst>
          </p:cNvPr>
          <p:cNvSpPr/>
          <p:nvPr/>
        </p:nvSpPr>
        <p:spPr>
          <a:xfrm rot="16200000">
            <a:off x="8643567" y="1451899"/>
            <a:ext cx="1156572" cy="1720346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19C615DB-1340-4097-A44A-EC9F30F3C070}"/>
              </a:ext>
            </a:extLst>
          </p:cNvPr>
          <p:cNvSpPr/>
          <p:nvPr/>
        </p:nvSpPr>
        <p:spPr>
          <a:xfrm rot="16200000" flipH="1" flipV="1">
            <a:off x="8750023" y="5383758"/>
            <a:ext cx="1029732" cy="1634272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F4473F-5423-4377-9675-06542C107C2C}"/>
              </a:ext>
            </a:extLst>
          </p:cNvPr>
          <p:cNvGrpSpPr/>
          <p:nvPr/>
        </p:nvGrpSpPr>
        <p:grpSpPr>
          <a:xfrm>
            <a:off x="5824015" y="1143473"/>
            <a:ext cx="2485894" cy="1029732"/>
            <a:chOff x="5228852" y="284200"/>
            <a:chExt cx="2485894" cy="10297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181048F-8EE5-44B2-979F-24083E2EC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2577" y="335001"/>
              <a:ext cx="286731" cy="284760"/>
            </a:xfrm>
            <a:prstGeom prst="rect">
              <a:avLst/>
            </a:prstGeom>
          </p:spPr>
        </p:pic>
        <p:sp>
          <p:nvSpPr>
            <p:cNvPr id="28" name="Rectangle: Rounded Corners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6D9832C3-8482-4131-8258-9D38B3F7A790}"/>
                </a:ext>
              </a:extLst>
            </p:cNvPr>
            <p:cNvSpPr/>
            <p:nvPr/>
          </p:nvSpPr>
          <p:spPr>
            <a:xfrm>
              <a:off x="5228852" y="284200"/>
              <a:ext cx="2485894" cy="102973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Linear Regression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Ridge/Lasso/</a:t>
              </a:r>
              <a:r>
                <a:rPr lang="en-US" sz="1400" dirty="0" err="1">
                  <a:solidFill>
                    <a:schemeClr val="tx1"/>
                  </a:solidFill>
                </a:rPr>
                <a:t>Elasticnet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>
                  <a:solidFill>
                    <a:schemeClr val="tx1"/>
                  </a:solidFill>
                </a:rPr>
                <a:t>Support Vector Machines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83C00F6-7627-4E8F-962F-7EC80F1126CE}"/>
              </a:ext>
            </a:extLst>
          </p:cNvPr>
          <p:cNvSpPr/>
          <p:nvPr/>
        </p:nvSpPr>
        <p:spPr>
          <a:xfrm>
            <a:off x="5034902" y="3118682"/>
            <a:ext cx="1578227" cy="249007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10F0C4-1144-4069-8DE3-7DC27629A909}"/>
              </a:ext>
            </a:extLst>
          </p:cNvPr>
          <p:cNvSpPr/>
          <p:nvPr/>
        </p:nvSpPr>
        <p:spPr>
          <a:xfrm>
            <a:off x="9520310" y="3153051"/>
            <a:ext cx="1578227" cy="249007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485A49E-1600-4E16-BFDB-8C31237A3910}"/>
              </a:ext>
            </a:extLst>
          </p:cNvPr>
          <p:cNvSpPr/>
          <p:nvPr/>
        </p:nvSpPr>
        <p:spPr>
          <a:xfrm rot="5400000">
            <a:off x="5644568" y="4092872"/>
            <a:ext cx="2532222" cy="517723"/>
          </a:xfrm>
          <a:prstGeom prst="triangle">
            <a:avLst>
              <a:gd name="adj" fmla="val 517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FD285C-A9DC-4176-A95F-8355A84D67F2}"/>
              </a:ext>
            </a:extLst>
          </p:cNvPr>
          <p:cNvSpPr/>
          <p:nvPr/>
        </p:nvSpPr>
        <p:spPr>
          <a:xfrm>
            <a:off x="6989959" y="4588113"/>
            <a:ext cx="2184521" cy="1029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5A6619-854A-452B-90F6-C1F7B6627C83}"/>
              </a:ext>
            </a:extLst>
          </p:cNvPr>
          <p:cNvSpPr/>
          <p:nvPr/>
        </p:nvSpPr>
        <p:spPr>
          <a:xfrm>
            <a:off x="6932426" y="3127770"/>
            <a:ext cx="2242054" cy="10297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RPART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753CB7-F173-43F1-B415-20FA8871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933" y="3700065"/>
            <a:ext cx="317938" cy="3157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0E126D-C897-4C44-919E-5C9A76199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42" y="5203029"/>
            <a:ext cx="317938" cy="315753"/>
          </a:xfrm>
          <a:prstGeom prst="rect">
            <a:avLst/>
          </a:prstGeom>
        </p:spPr>
      </p:pic>
      <p:sp>
        <p:nvSpPr>
          <p:cNvPr id="33" name="Arrow: Bent-Up 32">
            <a:extLst>
              <a:ext uri="{FF2B5EF4-FFF2-40B4-BE49-F238E27FC236}">
                <a16:creationId xmlns:a16="http://schemas.microsoft.com/office/drawing/2014/main" id="{699DD11E-5760-45B3-8E1E-1ECD7A37CD3C}"/>
              </a:ext>
            </a:extLst>
          </p:cNvPr>
          <p:cNvSpPr/>
          <p:nvPr/>
        </p:nvSpPr>
        <p:spPr>
          <a:xfrm rot="5400000" flipH="1">
            <a:off x="4927922" y="1737883"/>
            <a:ext cx="1246956" cy="865680"/>
          </a:xfrm>
          <a:prstGeom prst="bentUpArrow">
            <a:avLst>
              <a:gd name="adj1" fmla="val 25000"/>
              <a:gd name="adj2" fmla="val 24180"/>
              <a:gd name="adj3" fmla="val 25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6F3F8C-DBBA-4A7A-A5A0-AED0B2825E54}"/>
              </a:ext>
            </a:extLst>
          </p:cNvPr>
          <p:cNvSpPr txBox="1"/>
          <p:nvPr/>
        </p:nvSpPr>
        <p:spPr>
          <a:xfrm>
            <a:off x="8460248" y="2031265"/>
            <a:ext cx="2184521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Transposed Dataset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D4B16D-C680-493F-8CD5-740992EB341D}"/>
              </a:ext>
            </a:extLst>
          </p:cNvPr>
          <p:cNvSpPr txBox="1"/>
          <p:nvPr/>
        </p:nvSpPr>
        <p:spPr>
          <a:xfrm rot="16200000">
            <a:off x="5969249" y="3976830"/>
            <a:ext cx="157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Lagged Dataset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C168DD-1D63-4331-996F-2069C1F6EC65}"/>
              </a:ext>
            </a:extLst>
          </p:cNvPr>
          <p:cNvSpPr txBox="1"/>
          <p:nvPr/>
        </p:nvSpPr>
        <p:spPr>
          <a:xfrm rot="16200000">
            <a:off x="4510387" y="2006371"/>
            <a:ext cx="1404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 Dataset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D8B7E85-B77C-4058-B8D0-3A9D162C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149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PROJECT APPROACH</a:t>
            </a:r>
          </a:p>
        </p:txBody>
      </p:sp>
    </p:spTree>
    <p:extLst>
      <p:ext uri="{BB962C8B-B14F-4D97-AF65-F5344CB8AC3E}">
        <p14:creationId xmlns:p14="http://schemas.microsoft.com/office/powerpoint/2010/main" val="93062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8E8E-B185-4EAD-8E31-76A564CF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MODEL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52124-A568-4BFE-9872-24B3A42828F3}"/>
              </a:ext>
            </a:extLst>
          </p:cNvPr>
          <p:cNvSpPr txBox="1"/>
          <p:nvPr/>
        </p:nvSpPr>
        <p:spPr>
          <a:xfrm>
            <a:off x="8742597" y="690488"/>
            <a:ext cx="2401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CLASSIFICATION</a:t>
            </a: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3ECEDB6-3345-4CE9-856D-672932DB0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B95F3CD-2FCF-4F31-AE99-03291C74E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57658"/>
              </p:ext>
            </p:extLst>
          </p:nvPr>
        </p:nvGraphicFramePr>
        <p:xfrm>
          <a:off x="7400925" y="1000125"/>
          <a:ext cx="4667250" cy="334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2B4F5B-5180-4207-A2D8-D8472B4A712C}"/>
              </a:ext>
            </a:extLst>
          </p:cNvPr>
          <p:cNvSpPr txBox="1"/>
          <p:nvPr/>
        </p:nvSpPr>
        <p:spPr>
          <a:xfrm>
            <a:off x="1298809" y="4121578"/>
            <a:ext cx="2401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REGRESSION</a:t>
            </a: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414FD20-4140-4929-9C0F-4A9DB2FAC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681295"/>
              </p:ext>
            </p:extLst>
          </p:nvPr>
        </p:nvGraphicFramePr>
        <p:xfrm>
          <a:off x="254291" y="4444309"/>
          <a:ext cx="4070060" cy="2309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C204514-472C-48FD-A0D7-804D16065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731" y="1230519"/>
            <a:ext cx="7111419" cy="2772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446002-56F6-46D6-B980-3129724DE2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8175" y="4763888"/>
            <a:ext cx="7686676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</TotalTime>
  <Words>1342</Words>
  <Application>Microsoft Office PowerPoint</Application>
  <PresentationFormat>Widescreen</PresentationFormat>
  <Paragraphs>246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Symbol</vt:lpstr>
      <vt:lpstr>Office Theme</vt:lpstr>
      <vt:lpstr>Factor Based Investment in Indian Equities </vt:lpstr>
      <vt:lpstr>Agenda</vt:lpstr>
      <vt:lpstr>Project Summary</vt:lpstr>
      <vt:lpstr>DATA STRUCTURE</vt:lpstr>
      <vt:lpstr>VARIABLE LIST</vt:lpstr>
      <vt:lpstr>EDA – GENERIC FINDINGS</vt:lpstr>
      <vt:lpstr>EDA - SECTOR SPECIFIC </vt:lpstr>
      <vt:lpstr>PROJECT APPROACH</vt:lpstr>
      <vt:lpstr>MODEL SUMMARY</vt:lpstr>
      <vt:lpstr>PowerPoint Presentation</vt:lpstr>
      <vt:lpstr>FINDINGS AND RECOMMEDATIONS</vt:lpstr>
      <vt:lpstr>PowerPoint Presentation</vt:lpstr>
      <vt:lpstr>Thank You!</vt:lpstr>
      <vt:lpstr>APPENDIX</vt:lpstr>
      <vt:lpstr>BANKING &amp; FINANCIAL SERVICES</vt:lpstr>
      <vt:lpstr>PowerPoint Presentation</vt:lpstr>
      <vt:lpstr>PowerPoint Presentation</vt:lpstr>
      <vt:lpstr>Strong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MANUFACTURING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COMMODITIES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</vt:lpstr>
      <vt:lpstr>PowerPoint Presentation</vt:lpstr>
      <vt:lpstr>PowerPoint Presentation</vt:lpstr>
      <vt:lpstr>PowerPoint Presentation</vt:lpstr>
      <vt:lpstr>PowerPoint Presentation</vt:lpstr>
      <vt:lpstr>Stage I – Significant Variables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Café Great Analysis</dc:title>
  <dc:creator>Zaman, Tarique</dc:creator>
  <cp:lastModifiedBy>Shivkumar M</cp:lastModifiedBy>
  <cp:revision>164</cp:revision>
  <dcterms:created xsi:type="dcterms:W3CDTF">2021-02-26T16:13:16Z</dcterms:created>
  <dcterms:modified xsi:type="dcterms:W3CDTF">2021-04-04T06:28:40Z</dcterms:modified>
</cp:coreProperties>
</file>